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8"/>
  </p:notesMasterIdLst>
  <p:sldIdLst>
    <p:sldId id="315" r:id="rId5"/>
    <p:sldId id="296" r:id="rId6"/>
    <p:sldId id="288" r:id="rId7"/>
    <p:sldId id="268" r:id="rId8"/>
    <p:sldId id="270" r:id="rId9"/>
    <p:sldId id="285" r:id="rId10"/>
    <p:sldId id="291" r:id="rId11"/>
    <p:sldId id="287" r:id="rId12"/>
    <p:sldId id="262" r:id="rId13"/>
    <p:sldId id="295" r:id="rId14"/>
    <p:sldId id="313" r:id="rId15"/>
    <p:sldId id="293" r:id="rId16"/>
    <p:sldId id="312" r:id="rId17"/>
    <p:sldId id="299" r:id="rId18"/>
    <p:sldId id="282" r:id="rId19"/>
    <p:sldId id="284" r:id="rId20"/>
    <p:sldId id="300" r:id="rId21"/>
    <p:sldId id="301" r:id="rId22"/>
    <p:sldId id="298" r:id="rId23"/>
    <p:sldId id="257" r:id="rId24"/>
    <p:sldId id="256" r:id="rId25"/>
    <p:sldId id="264" r:id="rId26"/>
    <p:sldId id="260" r:id="rId27"/>
    <p:sldId id="265" r:id="rId28"/>
    <p:sldId id="258" r:id="rId29"/>
    <p:sldId id="266" r:id="rId30"/>
    <p:sldId id="259" r:id="rId31"/>
    <p:sldId id="292" r:id="rId32"/>
    <p:sldId id="297" r:id="rId33"/>
    <p:sldId id="269" r:id="rId34"/>
    <p:sldId id="271" r:id="rId35"/>
    <p:sldId id="272" r:id="rId36"/>
    <p:sldId id="273" r:id="rId37"/>
    <p:sldId id="274" r:id="rId38"/>
    <p:sldId id="275" r:id="rId39"/>
    <p:sldId id="276" r:id="rId40"/>
    <p:sldId id="277" r:id="rId41"/>
    <p:sldId id="278" r:id="rId42"/>
    <p:sldId id="302" r:id="rId43"/>
    <p:sldId id="305" r:id="rId44"/>
    <p:sldId id="306" r:id="rId45"/>
    <p:sldId id="307" r:id="rId46"/>
    <p:sldId id="308" r:id="rId47"/>
  </p:sldIdLst>
  <p:sldSz cx="9906000" cy="6858000" type="A4"/>
  <p:notesSz cx="6794500" cy="9931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FD0FF"/>
    <a:srgbClr val="CC8CAE"/>
    <a:srgbClr val="F69085"/>
    <a:srgbClr val="7FA5BE"/>
    <a:srgbClr val="FADC80"/>
    <a:srgbClr val="AFEA99"/>
    <a:srgbClr val="5B9BD5"/>
    <a:srgbClr val="00B050"/>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CDDEF7-8E2E-44EE-A66D-C32538BB3746}" v="52" dt="2026-02-20T15:51:44.6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6247" autoAdjust="0"/>
  </p:normalViewPr>
  <p:slideViewPr>
    <p:cSldViewPr snapToGrid="0">
      <p:cViewPr varScale="1">
        <p:scale>
          <a:sx n="107" d="100"/>
          <a:sy n="107" d="100"/>
        </p:scale>
        <p:origin x="58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blard Chrystelle" userId="b1e4b3b0-cf97-4a8f-a55e-21056977499f" providerId="ADAL" clId="{26B51E58-375B-4EF8-8DCD-628FD1F7EE10}"/>
    <pc:docChg chg="undo custSel modSld">
      <pc:chgData name="Amblard Chrystelle" userId="b1e4b3b0-cf97-4a8f-a55e-21056977499f" providerId="ADAL" clId="{26B51E58-375B-4EF8-8DCD-628FD1F7EE10}" dt="2026-02-20T16:28:44.717" v="3000" actId="20577"/>
      <pc:docMkLst>
        <pc:docMk/>
      </pc:docMkLst>
      <pc:sldChg chg="modSp mod">
        <pc:chgData name="Amblard Chrystelle" userId="b1e4b3b0-cf97-4a8f-a55e-21056977499f" providerId="ADAL" clId="{26B51E58-375B-4EF8-8DCD-628FD1F7EE10}" dt="2026-02-20T16:01:46.933" v="2873" actId="20577"/>
        <pc:sldMkLst>
          <pc:docMk/>
          <pc:sldMk cId="4163570624" sldId="257"/>
        </pc:sldMkLst>
        <pc:spChg chg="mod">
          <ac:chgData name="Amblard Chrystelle" userId="b1e4b3b0-cf97-4a8f-a55e-21056977499f" providerId="ADAL" clId="{26B51E58-375B-4EF8-8DCD-628FD1F7EE10}" dt="2026-02-20T16:01:46.933" v="2873" actId="20577"/>
          <ac:spMkLst>
            <pc:docMk/>
            <pc:sldMk cId="4163570624" sldId="257"/>
            <ac:spMk id="5" creationId="{00000000-0000-0000-0000-000000000000}"/>
          </ac:spMkLst>
        </pc:spChg>
      </pc:sldChg>
      <pc:sldChg chg="modNotesTx">
        <pc:chgData name="Amblard Chrystelle" userId="b1e4b3b0-cf97-4a8f-a55e-21056977499f" providerId="ADAL" clId="{26B51E58-375B-4EF8-8DCD-628FD1F7EE10}" dt="2026-02-10T16:27:33.731" v="140" actId="5793"/>
        <pc:sldMkLst>
          <pc:docMk/>
          <pc:sldMk cId="1439776602" sldId="258"/>
        </pc:sldMkLst>
      </pc:sldChg>
      <pc:sldChg chg="modNotesTx">
        <pc:chgData name="Amblard Chrystelle" userId="b1e4b3b0-cf97-4a8f-a55e-21056977499f" providerId="ADAL" clId="{26B51E58-375B-4EF8-8DCD-628FD1F7EE10}" dt="2026-02-10T16:20:32.839" v="73" actId="6549"/>
        <pc:sldMkLst>
          <pc:docMk/>
          <pc:sldMk cId="1524830246" sldId="259"/>
        </pc:sldMkLst>
      </pc:sldChg>
      <pc:sldChg chg="modSp mod">
        <pc:chgData name="Amblard Chrystelle" userId="b1e4b3b0-cf97-4a8f-a55e-21056977499f" providerId="ADAL" clId="{26B51E58-375B-4EF8-8DCD-628FD1F7EE10}" dt="2026-02-19T17:43:44.389" v="1905" actId="20577"/>
        <pc:sldMkLst>
          <pc:docMk/>
          <pc:sldMk cId="4088086909" sldId="262"/>
        </pc:sldMkLst>
        <pc:spChg chg="mod">
          <ac:chgData name="Amblard Chrystelle" userId="b1e4b3b0-cf97-4a8f-a55e-21056977499f" providerId="ADAL" clId="{26B51E58-375B-4EF8-8DCD-628FD1F7EE10}" dt="2026-02-19T17:43:44.389" v="1905" actId="20577"/>
          <ac:spMkLst>
            <pc:docMk/>
            <pc:sldMk cId="4088086909" sldId="262"/>
            <ac:spMk id="63" creationId="{00000000-0000-0000-0000-000000000000}"/>
          </ac:spMkLst>
        </pc:spChg>
      </pc:sldChg>
      <pc:sldChg chg="modSp mod">
        <pc:chgData name="Amblard Chrystelle" userId="b1e4b3b0-cf97-4a8f-a55e-21056977499f" providerId="ADAL" clId="{26B51E58-375B-4EF8-8DCD-628FD1F7EE10}" dt="2026-02-20T16:10:34.233" v="2968" actId="20577"/>
        <pc:sldMkLst>
          <pc:docMk/>
          <pc:sldMk cId="3010226111" sldId="265"/>
        </pc:sldMkLst>
        <pc:spChg chg="mod">
          <ac:chgData name="Amblard Chrystelle" userId="b1e4b3b0-cf97-4a8f-a55e-21056977499f" providerId="ADAL" clId="{26B51E58-375B-4EF8-8DCD-628FD1F7EE10}" dt="2026-02-20T16:10:34.233" v="2968" actId="20577"/>
          <ac:spMkLst>
            <pc:docMk/>
            <pc:sldMk cId="3010226111" sldId="265"/>
            <ac:spMk id="3" creationId="{00000000-0000-0000-0000-000000000000}"/>
          </ac:spMkLst>
        </pc:spChg>
        <pc:spChg chg="mod">
          <ac:chgData name="Amblard Chrystelle" userId="b1e4b3b0-cf97-4a8f-a55e-21056977499f" providerId="ADAL" clId="{26B51E58-375B-4EF8-8DCD-628FD1F7EE10}" dt="2026-02-20T16:03:24.740" v="2874" actId="6549"/>
          <ac:spMkLst>
            <pc:docMk/>
            <pc:sldMk cId="3010226111" sldId="265"/>
            <ac:spMk id="5" creationId="{00000000-0000-0000-0000-000000000000}"/>
          </ac:spMkLst>
        </pc:spChg>
      </pc:sldChg>
      <pc:sldChg chg="modSp mod">
        <pc:chgData name="Amblard Chrystelle" userId="b1e4b3b0-cf97-4a8f-a55e-21056977499f" providerId="ADAL" clId="{26B51E58-375B-4EF8-8DCD-628FD1F7EE10}" dt="2026-02-20T16:04:30.831" v="2875" actId="20577"/>
        <pc:sldMkLst>
          <pc:docMk/>
          <pc:sldMk cId="2978535083" sldId="266"/>
        </pc:sldMkLst>
        <pc:spChg chg="mod">
          <ac:chgData name="Amblard Chrystelle" userId="b1e4b3b0-cf97-4a8f-a55e-21056977499f" providerId="ADAL" clId="{26B51E58-375B-4EF8-8DCD-628FD1F7EE10}" dt="2026-02-20T16:04:30.831" v="2875" actId="20577"/>
          <ac:spMkLst>
            <pc:docMk/>
            <pc:sldMk cId="2978535083" sldId="266"/>
            <ac:spMk id="4" creationId="{00000000-0000-0000-0000-000000000000}"/>
          </ac:spMkLst>
        </pc:spChg>
      </pc:sldChg>
      <pc:sldChg chg="modSp mod">
        <pc:chgData name="Amblard Chrystelle" userId="b1e4b3b0-cf97-4a8f-a55e-21056977499f" providerId="ADAL" clId="{26B51E58-375B-4EF8-8DCD-628FD1F7EE10}" dt="2026-02-19T16:30:30.126" v="1311" actId="6549"/>
        <pc:sldMkLst>
          <pc:docMk/>
          <pc:sldMk cId="1401917373" sldId="268"/>
        </pc:sldMkLst>
        <pc:spChg chg="mod">
          <ac:chgData name="Amblard Chrystelle" userId="b1e4b3b0-cf97-4a8f-a55e-21056977499f" providerId="ADAL" clId="{26B51E58-375B-4EF8-8DCD-628FD1F7EE10}" dt="2026-02-19T16:30:30.126" v="1311" actId="6549"/>
          <ac:spMkLst>
            <pc:docMk/>
            <pc:sldMk cId="1401917373" sldId="268"/>
            <ac:spMk id="5" creationId="{00000000-0000-0000-0000-000000000000}"/>
          </ac:spMkLst>
        </pc:spChg>
      </pc:sldChg>
      <pc:sldChg chg="modSp mod">
        <pc:chgData name="Amblard Chrystelle" userId="b1e4b3b0-cf97-4a8f-a55e-21056977499f" providerId="ADAL" clId="{26B51E58-375B-4EF8-8DCD-628FD1F7EE10}" dt="2026-02-20T16:08:12.628" v="2954" actId="6549"/>
        <pc:sldMkLst>
          <pc:docMk/>
          <pc:sldMk cId="856671386" sldId="269"/>
        </pc:sldMkLst>
        <pc:spChg chg="mod">
          <ac:chgData name="Amblard Chrystelle" userId="b1e4b3b0-cf97-4a8f-a55e-21056977499f" providerId="ADAL" clId="{26B51E58-375B-4EF8-8DCD-628FD1F7EE10}" dt="2026-02-20T16:08:12.628" v="2954" actId="6549"/>
          <ac:spMkLst>
            <pc:docMk/>
            <pc:sldMk cId="856671386" sldId="269"/>
            <ac:spMk id="5" creationId="{00000000-0000-0000-0000-000000000000}"/>
          </ac:spMkLst>
        </pc:spChg>
      </pc:sldChg>
      <pc:sldChg chg="modSp mod">
        <pc:chgData name="Amblard Chrystelle" userId="b1e4b3b0-cf97-4a8f-a55e-21056977499f" providerId="ADAL" clId="{26B51E58-375B-4EF8-8DCD-628FD1F7EE10}" dt="2026-02-19T17:37:07.394" v="1746" actId="20577"/>
        <pc:sldMkLst>
          <pc:docMk/>
          <pc:sldMk cId="2424334582" sldId="270"/>
        </pc:sldMkLst>
        <pc:spChg chg="mod">
          <ac:chgData name="Amblard Chrystelle" userId="b1e4b3b0-cf97-4a8f-a55e-21056977499f" providerId="ADAL" clId="{26B51E58-375B-4EF8-8DCD-628FD1F7EE10}" dt="2026-02-19T16:15:34.381" v="761" actId="20577"/>
          <ac:spMkLst>
            <pc:docMk/>
            <pc:sldMk cId="2424334582" sldId="270"/>
            <ac:spMk id="4" creationId="{00000000-0000-0000-0000-000000000000}"/>
          </ac:spMkLst>
        </pc:spChg>
        <pc:spChg chg="mod">
          <ac:chgData name="Amblard Chrystelle" userId="b1e4b3b0-cf97-4a8f-a55e-21056977499f" providerId="ADAL" clId="{26B51E58-375B-4EF8-8DCD-628FD1F7EE10}" dt="2026-02-19T17:37:07.394" v="1746" actId="20577"/>
          <ac:spMkLst>
            <pc:docMk/>
            <pc:sldMk cId="2424334582" sldId="270"/>
            <ac:spMk id="5" creationId="{00000000-0000-0000-0000-000000000000}"/>
          </ac:spMkLst>
        </pc:spChg>
        <pc:spChg chg="mod">
          <ac:chgData name="Amblard Chrystelle" userId="b1e4b3b0-cf97-4a8f-a55e-21056977499f" providerId="ADAL" clId="{26B51E58-375B-4EF8-8DCD-628FD1F7EE10}" dt="2026-02-19T16:12:34.730" v="727" actId="20577"/>
          <ac:spMkLst>
            <pc:docMk/>
            <pc:sldMk cId="2424334582" sldId="270"/>
            <ac:spMk id="6" creationId="{00000000-0000-0000-0000-000000000000}"/>
          </ac:spMkLst>
        </pc:spChg>
      </pc:sldChg>
      <pc:sldChg chg="modNotesTx">
        <pc:chgData name="Amblard Chrystelle" userId="b1e4b3b0-cf97-4a8f-a55e-21056977499f" providerId="ADAL" clId="{26B51E58-375B-4EF8-8DCD-628FD1F7EE10}" dt="2026-02-10T16:27:52.136" v="141" actId="6549"/>
        <pc:sldMkLst>
          <pc:docMk/>
          <pc:sldMk cId="1286196285" sldId="271"/>
        </pc:sldMkLst>
      </pc:sldChg>
      <pc:sldChg chg="modSp mod">
        <pc:chgData name="Amblard Chrystelle" userId="b1e4b3b0-cf97-4a8f-a55e-21056977499f" providerId="ADAL" clId="{26B51E58-375B-4EF8-8DCD-628FD1F7EE10}" dt="2026-02-20T16:10:05.908" v="2957" actId="20577"/>
        <pc:sldMkLst>
          <pc:docMk/>
          <pc:sldMk cId="3402779380" sldId="274"/>
        </pc:sldMkLst>
        <pc:spChg chg="mod">
          <ac:chgData name="Amblard Chrystelle" userId="b1e4b3b0-cf97-4a8f-a55e-21056977499f" providerId="ADAL" clId="{26B51E58-375B-4EF8-8DCD-628FD1F7EE10}" dt="2026-02-20T16:10:05.908" v="2957" actId="20577"/>
          <ac:spMkLst>
            <pc:docMk/>
            <pc:sldMk cId="3402779380" sldId="274"/>
            <ac:spMk id="3" creationId="{00000000-0000-0000-0000-000000000000}"/>
          </ac:spMkLst>
        </pc:spChg>
      </pc:sldChg>
      <pc:sldChg chg="modSp mod">
        <pc:chgData name="Amblard Chrystelle" userId="b1e4b3b0-cf97-4a8f-a55e-21056977499f" providerId="ADAL" clId="{26B51E58-375B-4EF8-8DCD-628FD1F7EE10}" dt="2026-02-10T16:17:10.170" v="56" actId="20577"/>
        <pc:sldMkLst>
          <pc:docMk/>
          <pc:sldMk cId="2764533475" sldId="276"/>
        </pc:sldMkLst>
        <pc:spChg chg="mod">
          <ac:chgData name="Amblard Chrystelle" userId="b1e4b3b0-cf97-4a8f-a55e-21056977499f" providerId="ADAL" clId="{26B51E58-375B-4EF8-8DCD-628FD1F7EE10}" dt="2026-02-10T16:17:10.170" v="56" actId="20577"/>
          <ac:spMkLst>
            <pc:docMk/>
            <pc:sldMk cId="2764533475" sldId="276"/>
            <ac:spMk id="4" creationId="{00000000-0000-0000-0000-000000000000}"/>
          </ac:spMkLst>
        </pc:spChg>
      </pc:sldChg>
      <pc:sldChg chg="modSp mod">
        <pc:chgData name="Amblard Chrystelle" userId="b1e4b3b0-cf97-4a8f-a55e-21056977499f" providerId="ADAL" clId="{26B51E58-375B-4EF8-8DCD-628FD1F7EE10}" dt="2026-02-20T16:12:18.631" v="2982" actId="6549"/>
        <pc:sldMkLst>
          <pc:docMk/>
          <pc:sldMk cId="359181597" sldId="278"/>
        </pc:sldMkLst>
        <pc:spChg chg="mod">
          <ac:chgData name="Amblard Chrystelle" userId="b1e4b3b0-cf97-4a8f-a55e-21056977499f" providerId="ADAL" clId="{26B51E58-375B-4EF8-8DCD-628FD1F7EE10}" dt="2026-02-20T16:12:18.631" v="2982" actId="6549"/>
          <ac:spMkLst>
            <pc:docMk/>
            <pc:sldMk cId="359181597" sldId="278"/>
            <ac:spMk id="3" creationId="{00000000-0000-0000-0000-000000000000}"/>
          </ac:spMkLst>
        </pc:spChg>
      </pc:sldChg>
      <pc:sldChg chg="modSp mod">
        <pc:chgData name="Amblard Chrystelle" userId="b1e4b3b0-cf97-4a8f-a55e-21056977499f" providerId="ADAL" clId="{26B51E58-375B-4EF8-8DCD-628FD1F7EE10}" dt="2026-02-19T17:38:37.453" v="1795" actId="20577"/>
        <pc:sldMkLst>
          <pc:docMk/>
          <pc:sldMk cId="1395698732" sldId="285"/>
        </pc:sldMkLst>
        <pc:spChg chg="mod">
          <ac:chgData name="Amblard Chrystelle" userId="b1e4b3b0-cf97-4a8f-a55e-21056977499f" providerId="ADAL" clId="{26B51E58-375B-4EF8-8DCD-628FD1F7EE10}" dt="2026-02-19T17:38:37.453" v="1795" actId="20577"/>
          <ac:spMkLst>
            <pc:docMk/>
            <pc:sldMk cId="1395698732" sldId="285"/>
            <ac:spMk id="4" creationId="{00000000-0000-0000-0000-000000000000}"/>
          </ac:spMkLst>
        </pc:spChg>
      </pc:sldChg>
      <pc:sldChg chg="modSp mod">
        <pc:chgData name="Amblard Chrystelle" userId="b1e4b3b0-cf97-4a8f-a55e-21056977499f" providerId="ADAL" clId="{26B51E58-375B-4EF8-8DCD-628FD1F7EE10}" dt="2026-02-19T17:43:26.957" v="1904" actId="207"/>
        <pc:sldMkLst>
          <pc:docMk/>
          <pc:sldMk cId="253074505" sldId="287"/>
        </pc:sldMkLst>
        <pc:spChg chg="mod">
          <ac:chgData name="Amblard Chrystelle" userId="b1e4b3b0-cf97-4a8f-a55e-21056977499f" providerId="ADAL" clId="{26B51E58-375B-4EF8-8DCD-628FD1F7EE10}" dt="2026-02-19T17:42:12.313" v="1844" actId="1076"/>
          <ac:spMkLst>
            <pc:docMk/>
            <pc:sldMk cId="253074505" sldId="287"/>
            <ac:spMk id="4" creationId="{00000000-0000-0000-0000-000000000000}"/>
          </ac:spMkLst>
        </pc:spChg>
        <pc:spChg chg="mod">
          <ac:chgData name="Amblard Chrystelle" userId="b1e4b3b0-cf97-4a8f-a55e-21056977499f" providerId="ADAL" clId="{26B51E58-375B-4EF8-8DCD-628FD1F7EE10}" dt="2026-02-19T17:42:16.762" v="1852" actId="1038"/>
          <ac:spMkLst>
            <pc:docMk/>
            <pc:sldMk cId="253074505" sldId="287"/>
            <ac:spMk id="6" creationId="{00000000-0000-0000-0000-000000000000}"/>
          </ac:spMkLst>
        </pc:spChg>
        <pc:spChg chg="mod">
          <ac:chgData name="Amblard Chrystelle" userId="b1e4b3b0-cf97-4a8f-a55e-21056977499f" providerId="ADAL" clId="{26B51E58-375B-4EF8-8DCD-628FD1F7EE10}" dt="2026-02-19T17:40:55.324" v="1826" actId="20577"/>
          <ac:spMkLst>
            <pc:docMk/>
            <pc:sldMk cId="253074505" sldId="287"/>
            <ac:spMk id="9" creationId="{00000000-0000-0000-0000-000000000000}"/>
          </ac:spMkLst>
        </pc:spChg>
        <pc:spChg chg="mod">
          <ac:chgData name="Amblard Chrystelle" userId="b1e4b3b0-cf97-4a8f-a55e-21056977499f" providerId="ADAL" clId="{26B51E58-375B-4EF8-8DCD-628FD1F7EE10}" dt="2026-02-19T17:41:43.932" v="1835"/>
          <ac:spMkLst>
            <pc:docMk/>
            <pc:sldMk cId="253074505" sldId="287"/>
            <ac:spMk id="12" creationId="{00000000-0000-0000-0000-000000000000}"/>
          </ac:spMkLst>
        </pc:spChg>
        <pc:spChg chg="mod">
          <ac:chgData name="Amblard Chrystelle" userId="b1e4b3b0-cf97-4a8f-a55e-21056977499f" providerId="ADAL" clId="{26B51E58-375B-4EF8-8DCD-628FD1F7EE10}" dt="2026-02-19T17:41:52.785" v="1839"/>
          <ac:spMkLst>
            <pc:docMk/>
            <pc:sldMk cId="253074505" sldId="287"/>
            <ac:spMk id="13" creationId="{00000000-0000-0000-0000-000000000000}"/>
          </ac:spMkLst>
        </pc:spChg>
        <pc:spChg chg="mod">
          <ac:chgData name="Amblard Chrystelle" userId="b1e4b3b0-cf97-4a8f-a55e-21056977499f" providerId="ADAL" clId="{26B51E58-375B-4EF8-8DCD-628FD1F7EE10}" dt="2026-02-19T17:41:48.289" v="1837"/>
          <ac:spMkLst>
            <pc:docMk/>
            <pc:sldMk cId="253074505" sldId="287"/>
            <ac:spMk id="14" creationId="{00000000-0000-0000-0000-000000000000}"/>
          </ac:spMkLst>
        </pc:spChg>
        <pc:spChg chg="mod">
          <ac:chgData name="Amblard Chrystelle" userId="b1e4b3b0-cf97-4a8f-a55e-21056977499f" providerId="ADAL" clId="{26B51E58-375B-4EF8-8DCD-628FD1F7EE10}" dt="2026-02-19T17:41:56.900" v="1841"/>
          <ac:spMkLst>
            <pc:docMk/>
            <pc:sldMk cId="253074505" sldId="287"/>
            <ac:spMk id="15" creationId="{00000000-0000-0000-0000-000000000000}"/>
          </ac:spMkLst>
        </pc:spChg>
        <pc:spChg chg="mod">
          <ac:chgData name="Amblard Chrystelle" userId="b1e4b3b0-cf97-4a8f-a55e-21056977499f" providerId="ADAL" clId="{26B51E58-375B-4EF8-8DCD-628FD1F7EE10}" dt="2026-02-19T17:42:25.758" v="1858" actId="20577"/>
          <ac:spMkLst>
            <pc:docMk/>
            <pc:sldMk cId="253074505" sldId="287"/>
            <ac:spMk id="17" creationId="{00000000-0000-0000-0000-000000000000}"/>
          </ac:spMkLst>
        </pc:spChg>
        <pc:spChg chg="mod">
          <ac:chgData name="Amblard Chrystelle" userId="b1e4b3b0-cf97-4a8f-a55e-21056977499f" providerId="ADAL" clId="{26B51E58-375B-4EF8-8DCD-628FD1F7EE10}" dt="2026-02-19T17:43:26.957" v="1904" actId="207"/>
          <ac:spMkLst>
            <pc:docMk/>
            <pc:sldMk cId="253074505" sldId="287"/>
            <ac:spMk id="19" creationId="{00000000-0000-0000-0000-000000000000}"/>
          </ac:spMkLst>
        </pc:spChg>
        <pc:picChg chg="mod">
          <ac:chgData name="Amblard Chrystelle" userId="b1e4b3b0-cf97-4a8f-a55e-21056977499f" providerId="ADAL" clId="{26B51E58-375B-4EF8-8DCD-628FD1F7EE10}" dt="2026-02-19T17:42:16.762" v="1852" actId="1038"/>
          <ac:picMkLst>
            <pc:docMk/>
            <pc:sldMk cId="253074505" sldId="287"/>
            <ac:picMk id="5" creationId="{00000000-0000-0000-0000-000000000000}"/>
          </ac:picMkLst>
        </pc:picChg>
        <pc:picChg chg="mod">
          <ac:chgData name="Amblard Chrystelle" userId="b1e4b3b0-cf97-4a8f-a55e-21056977499f" providerId="ADAL" clId="{26B51E58-375B-4EF8-8DCD-628FD1F7EE10}" dt="2026-02-19T17:42:02.877" v="1842" actId="14100"/>
          <ac:picMkLst>
            <pc:docMk/>
            <pc:sldMk cId="253074505" sldId="287"/>
            <ac:picMk id="10" creationId="{00000000-0000-0000-0000-000000000000}"/>
          </ac:picMkLst>
        </pc:picChg>
        <pc:cxnChg chg="mod">
          <ac:chgData name="Amblard Chrystelle" userId="b1e4b3b0-cf97-4a8f-a55e-21056977499f" providerId="ADAL" clId="{26B51E58-375B-4EF8-8DCD-628FD1F7EE10}" dt="2026-02-19T17:42:16.762" v="1852" actId="1038"/>
          <ac:cxnSpMkLst>
            <pc:docMk/>
            <pc:sldMk cId="253074505" sldId="287"/>
            <ac:cxnSpMk id="7" creationId="{00000000-0000-0000-0000-000000000000}"/>
          </ac:cxnSpMkLst>
        </pc:cxnChg>
      </pc:sldChg>
      <pc:sldChg chg="modSp mod">
        <pc:chgData name="Amblard Chrystelle" userId="b1e4b3b0-cf97-4a8f-a55e-21056977499f" providerId="ADAL" clId="{26B51E58-375B-4EF8-8DCD-628FD1F7EE10}" dt="2026-02-20T16:05:12.692" v="2888" actId="6549"/>
        <pc:sldMkLst>
          <pc:docMk/>
          <pc:sldMk cId="4253183984" sldId="292"/>
        </pc:sldMkLst>
        <pc:spChg chg="mod">
          <ac:chgData name="Amblard Chrystelle" userId="b1e4b3b0-cf97-4a8f-a55e-21056977499f" providerId="ADAL" clId="{26B51E58-375B-4EF8-8DCD-628FD1F7EE10}" dt="2026-02-20T16:05:12.692" v="2888" actId="6549"/>
          <ac:spMkLst>
            <pc:docMk/>
            <pc:sldMk cId="4253183984" sldId="292"/>
            <ac:spMk id="3" creationId="{00000000-0000-0000-0000-000000000000}"/>
          </ac:spMkLst>
        </pc:spChg>
      </pc:sldChg>
      <pc:sldChg chg="addSp modSp mod">
        <pc:chgData name="Amblard Chrystelle" userId="b1e4b3b0-cf97-4a8f-a55e-21056977499f" providerId="ADAL" clId="{26B51E58-375B-4EF8-8DCD-628FD1F7EE10}" dt="2026-02-20T15:54:57.978" v="2739" actId="20577"/>
        <pc:sldMkLst>
          <pc:docMk/>
          <pc:sldMk cId="39247100" sldId="293"/>
        </pc:sldMkLst>
        <pc:spChg chg="mod">
          <ac:chgData name="Amblard Chrystelle" userId="b1e4b3b0-cf97-4a8f-a55e-21056977499f" providerId="ADAL" clId="{26B51E58-375B-4EF8-8DCD-628FD1F7EE10}" dt="2026-02-20T15:54:57.978" v="2739" actId="20577"/>
          <ac:spMkLst>
            <pc:docMk/>
            <pc:sldMk cId="39247100" sldId="293"/>
            <ac:spMk id="5" creationId="{00000000-0000-0000-0000-000000000000}"/>
          </ac:spMkLst>
        </pc:spChg>
        <pc:graphicFrameChg chg="add mod">
          <ac:chgData name="Amblard Chrystelle" userId="b1e4b3b0-cf97-4a8f-a55e-21056977499f" providerId="ADAL" clId="{26B51E58-375B-4EF8-8DCD-628FD1F7EE10}" dt="2026-02-20T15:48:03.118" v="2628"/>
          <ac:graphicFrameMkLst>
            <pc:docMk/>
            <pc:sldMk cId="39247100" sldId="293"/>
            <ac:graphicFrameMk id="2" creationId="{34F9BF6E-8462-B8C7-69D4-F6210E301600}"/>
          </ac:graphicFrameMkLst>
        </pc:graphicFrameChg>
        <pc:graphicFrameChg chg="add mod">
          <ac:chgData name="Amblard Chrystelle" userId="b1e4b3b0-cf97-4a8f-a55e-21056977499f" providerId="ADAL" clId="{26B51E58-375B-4EF8-8DCD-628FD1F7EE10}" dt="2026-02-20T15:50:05.774" v="2635"/>
          <ac:graphicFrameMkLst>
            <pc:docMk/>
            <pc:sldMk cId="39247100" sldId="293"/>
            <ac:graphicFrameMk id="3" creationId="{72E21A43-AF57-057D-405D-A3D13B6406AF}"/>
          </ac:graphicFrameMkLst>
        </pc:graphicFrameChg>
      </pc:sldChg>
      <pc:sldChg chg="modSp mod">
        <pc:chgData name="Amblard Chrystelle" userId="b1e4b3b0-cf97-4a8f-a55e-21056977499f" providerId="ADAL" clId="{26B51E58-375B-4EF8-8DCD-628FD1F7EE10}" dt="2026-02-20T10:55:08.562" v="2147" actId="14100"/>
        <pc:sldMkLst>
          <pc:docMk/>
          <pc:sldMk cId="3316556129" sldId="295"/>
        </pc:sldMkLst>
        <pc:spChg chg="mod">
          <ac:chgData name="Amblard Chrystelle" userId="b1e4b3b0-cf97-4a8f-a55e-21056977499f" providerId="ADAL" clId="{26B51E58-375B-4EF8-8DCD-628FD1F7EE10}" dt="2026-02-20T10:54:57.922" v="2145" actId="20577"/>
          <ac:spMkLst>
            <pc:docMk/>
            <pc:sldMk cId="3316556129" sldId="295"/>
            <ac:spMk id="7" creationId="{00000000-0000-0000-0000-000000000000}"/>
          </ac:spMkLst>
        </pc:spChg>
        <pc:spChg chg="mod">
          <ac:chgData name="Amblard Chrystelle" userId="b1e4b3b0-cf97-4a8f-a55e-21056977499f" providerId="ADAL" clId="{26B51E58-375B-4EF8-8DCD-628FD1F7EE10}" dt="2026-02-20T10:54:38.707" v="2127" actId="207"/>
          <ac:spMkLst>
            <pc:docMk/>
            <pc:sldMk cId="3316556129" sldId="295"/>
            <ac:spMk id="8" creationId="{00000000-0000-0000-0000-000000000000}"/>
          </ac:spMkLst>
        </pc:spChg>
        <pc:spChg chg="mod">
          <ac:chgData name="Amblard Chrystelle" userId="b1e4b3b0-cf97-4a8f-a55e-21056977499f" providerId="ADAL" clId="{26B51E58-375B-4EF8-8DCD-628FD1F7EE10}" dt="2026-02-20T10:55:08.562" v="2147" actId="14100"/>
          <ac:spMkLst>
            <pc:docMk/>
            <pc:sldMk cId="3316556129" sldId="295"/>
            <ac:spMk id="9" creationId="{00000000-0000-0000-0000-000000000000}"/>
          </ac:spMkLst>
        </pc:spChg>
        <pc:spChg chg="mod">
          <ac:chgData name="Amblard Chrystelle" userId="b1e4b3b0-cf97-4a8f-a55e-21056977499f" providerId="ADAL" clId="{26B51E58-375B-4EF8-8DCD-628FD1F7EE10}" dt="2026-02-19T17:47:42.108" v="2111" actId="1037"/>
          <ac:spMkLst>
            <pc:docMk/>
            <pc:sldMk cId="3316556129" sldId="295"/>
            <ac:spMk id="11" creationId="{00000000-0000-0000-0000-000000000000}"/>
          </ac:spMkLst>
        </pc:spChg>
        <pc:spChg chg="mod">
          <ac:chgData name="Amblard Chrystelle" userId="b1e4b3b0-cf97-4a8f-a55e-21056977499f" providerId="ADAL" clId="{26B51E58-375B-4EF8-8DCD-628FD1F7EE10}" dt="2026-02-19T17:48:02.211" v="2124" actId="1076"/>
          <ac:spMkLst>
            <pc:docMk/>
            <pc:sldMk cId="3316556129" sldId="295"/>
            <ac:spMk id="13" creationId="{00000000-0000-0000-0000-000000000000}"/>
          </ac:spMkLst>
        </pc:spChg>
      </pc:sldChg>
      <pc:sldChg chg="modSp mod">
        <pc:chgData name="Amblard Chrystelle" userId="b1e4b3b0-cf97-4a8f-a55e-21056977499f" providerId="ADAL" clId="{26B51E58-375B-4EF8-8DCD-628FD1F7EE10}" dt="2026-02-20T16:18:00.020" v="2995" actId="6549"/>
        <pc:sldMkLst>
          <pc:docMk/>
          <pc:sldMk cId="4090073290" sldId="296"/>
        </pc:sldMkLst>
        <pc:spChg chg="mod">
          <ac:chgData name="Amblard Chrystelle" userId="b1e4b3b0-cf97-4a8f-a55e-21056977499f" providerId="ADAL" clId="{26B51E58-375B-4EF8-8DCD-628FD1F7EE10}" dt="2026-02-19T15:10:06.270" v="251" actId="20577"/>
          <ac:spMkLst>
            <pc:docMk/>
            <pc:sldMk cId="4090073290" sldId="296"/>
            <ac:spMk id="3" creationId="{00000000-0000-0000-0000-000000000000}"/>
          </ac:spMkLst>
        </pc:spChg>
        <pc:spChg chg="mod">
          <ac:chgData name="Amblard Chrystelle" userId="b1e4b3b0-cf97-4a8f-a55e-21056977499f" providerId="ADAL" clId="{26B51E58-375B-4EF8-8DCD-628FD1F7EE10}" dt="2026-02-20T16:18:00.020" v="2995" actId="6549"/>
          <ac:spMkLst>
            <pc:docMk/>
            <pc:sldMk cId="4090073290" sldId="296"/>
            <ac:spMk id="5" creationId="{00000000-0000-0000-0000-000000000000}"/>
          </ac:spMkLst>
        </pc:spChg>
        <pc:picChg chg="mod">
          <ac:chgData name="Amblard Chrystelle" userId="b1e4b3b0-cf97-4a8f-a55e-21056977499f" providerId="ADAL" clId="{26B51E58-375B-4EF8-8DCD-628FD1F7EE10}" dt="2026-02-19T16:11:05.057" v="723" actId="1076"/>
          <ac:picMkLst>
            <pc:docMk/>
            <pc:sldMk cId="4090073290" sldId="296"/>
            <ac:picMk id="4" creationId="{00000000-0000-0000-0000-000000000000}"/>
          </ac:picMkLst>
        </pc:picChg>
      </pc:sldChg>
      <pc:sldChg chg="modSp mod">
        <pc:chgData name="Amblard Chrystelle" userId="b1e4b3b0-cf97-4a8f-a55e-21056977499f" providerId="ADAL" clId="{26B51E58-375B-4EF8-8DCD-628FD1F7EE10}" dt="2026-02-19T17:43:52.282" v="1906" actId="20577"/>
        <pc:sldMkLst>
          <pc:docMk/>
          <pc:sldMk cId="2296545651" sldId="300"/>
        </pc:sldMkLst>
        <pc:spChg chg="mod">
          <ac:chgData name="Amblard Chrystelle" userId="b1e4b3b0-cf97-4a8f-a55e-21056977499f" providerId="ADAL" clId="{26B51E58-375B-4EF8-8DCD-628FD1F7EE10}" dt="2026-02-19T17:43:52.282" v="1906" actId="20577"/>
          <ac:spMkLst>
            <pc:docMk/>
            <pc:sldMk cId="2296545651" sldId="300"/>
            <ac:spMk id="3" creationId="{00000000-0000-0000-0000-000000000000}"/>
          </ac:spMkLst>
        </pc:spChg>
        <pc:spChg chg="mod">
          <ac:chgData name="Amblard Chrystelle" userId="b1e4b3b0-cf97-4a8f-a55e-21056977499f" providerId="ADAL" clId="{26B51E58-375B-4EF8-8DCD-628FD1F7EE10}" dt="2026-02-19T15:44:54.054" v="535" actId="20577"/>
          <ac:spMkLst>
            <pc:docMk/>
            <pc:sldMk cId="2296545651" sldId="300"/>
            <ac:spMk id="5" creationId="{00000000-0000-0000-0000-000000000000}"/>
          </ac:spMkLst>
        </pc:spChg>
      </pc:sldChg>
      <pc:sldChg chg="modSp mod">
        <pc:chgData name="Amblard Chrystelle" userId="b1e4b3b0-cf97-4a8f-a55e-21056977499f" providerId="ADAL" clId="{26B51E58-375B-4EF8-8DCD-628FD1F7EE10}" dt="2026-02-10T16:27:01.036" v="138" actId="6549"/>
        <pc:sldMkLst>
          <pc:docMk/>
          <pc:sldMk cId="3533904835" sldId="301"/>
        </pc:sldMkLst>
        <pc:spChg chg="mod">
          <ac:chgData name="Amblard Chrystelle" userId="b1e4b3b0-cf97-4a8f-a55e-21056977499f" providerId="ADAL" clId="{26B51E58-375B-4EF8-8DCD-628FD1F7EE10}" dt="2026-02-10T16:27:01.036" v="138" actId="6549"/>
          <ac:spMkLst>
            <pc:docMk/>
            <pc:sldMk cId="3533904835" sldId="301"/>
            <ac:spMk id="3" creationId="{00000000-0000-0000-0000-000000000000}"/>
          </ac:spMkLst>
        </pc:spChg>
      </pc:sldChg>
      <pc:sldChg chg="modSp mod">
        <pc:chgData name="Amblard Chrystelle" userId="b1e4b3b0-cf97-4a8f-a55e-21056977499f" providerId="ADAL" clId="{26B51E58-375B-4EF8-8DCD-628FD1F7EE10}" dt="2026-02-20T16:12:59.380" v="2989" actId="20577"/>
        <pc:sldMkLst>
          <pc:docMk/>
          <pc:sldMk cId="3957229308" sldId="302"/>
        </pc:sldMkLst>
        <pc:spChg chg="mod">
          <ac:chgData name="Amblard Chrystelle" userId="b1e4b3b0-cf97-4a8f-a55e-21056977499f" providerId="ADAL" clId="{26B51E58-375B-4EF8-8DCD-628FD1F7EE10}" dt="2026-02-20T16:12:59.380" v="2989" actId="20577"/>
          <ac:spMkLst>
            <pc:docMk/>
            <pc:sldMk cId="3957229308" sldId="302"/>
            <ac:spMk id="10" creationId="{00000000-0000-0000-0000-000000000000}"/>
          </ac:spMkLst>
        </pc:spChg>
      </pc:sldChg>
      <pc:sldChg chg="addSp delSp modSp mod">
        <pc:chgData name="Amblard Chrystelle" userId="b1e4b3b0-cf97-4a8f-a55e-21056977499f" providerId="ADAL" clId="{26B51E58-375B-4EF8-8DCD-628FD1F7EE10}" dt="2026-02-19T15:46:32.312" v="609" actId="1076"/>
        <pc:sldMkLst>
          <pc:docMk/>
          <pc:sldMk cId="2588335913" sldId="305"/>
        </pc:sldMkLst>
        <pc:spChg chg="add mod">
          <ac:chgData name="Amblard Chrystelle" userId="b1e4b3b0-cf97-4a8f-a55e-21056977499f" providerId="ADAL" clId="{26B51E58-375B-4EF8-8DCD-628FD1F7EE10}" dt="2026-02-19T15:46:32.312" v="609" actId="1076"/>
          <ac:spMkLst>
            <pc:docMk/>
            <pc:sldMk cId="2588335913" sldId="305"/>
            <ac:spMk id="2" creationId="{4198E3CE-9FD4-2D22-2AB8-A941F0DCAEF0}"/>
          </ac:spMkLst>
        </pc:spChg>
        <pc:picChg chg="add mod">
          <ac:chgData name="Amblard Chrystelle" userId="b1e4b3b0-cf97-4a8f-a55e-21056977499f" providerId="ADAL" clId="{26B51E58-375B-4EF8-8DCD-628FD1F7EE10}" dt="2026-02-10T16:09:38.396" v="6" actId="962"/>
          <ac:picMkLst>
            <pc:docMk/>
            <pc:sldMk cId="2588335913" sldId="305"/>
            <ac:picMk id="4" creationId="{162CBA6A-0CA3-CBA1-2CCA-DE29B9DDFC15}"/>
          </ac:picMkLst>
        </pc:picChg>
      </pc:sldChg>
      <pc:sldChg chg="addSp delSp modSp mod">
        <pc:chgData name="Amblard Chrystelle" userId="b1e4b3b0-cf97-4a8f-a55e-21056977499f" providerId="ADAL" clId="{26B51E58-375B-4EF8-8DCD-628FD1F7EE10}" dt="2026-02-10T16:10:02.606" v="9" actId="962"/>
        <pc:sldMkLst>
          <pc:docMk/>
          <pc:sldMk cId="2224992880" sldId="306"/>
        </pc:sldMkLst>
        <pc:picChg chg="add mod">
          <ac:chgData name="Amblard Chrystelle" userId="b1e4b3b0-cf97-4a8f-a55e-21056977499f" providerId="ADAL" clId="{26B51E58-375B-4EF8-8DCD-628FD1F7EE10}" dt="2026-02-10T16:10:02.606" v="9" actId="962"/>
          <ac:picMkLst>
            <pc:docMk/>
            <pc:sldMk cId="2224992880" sldId="306"/>
            <ac:picMk id="4" creationId="{1A56F138-ACED-656B-2FE9-B30559F1CF89}"/>
          </ac:picMkLst>
        </pc:picChg>
      </pc:sldChg>
      <pc:sldChg chg="addSp delSp modSp mod">
        <pc:chgData name="Amblard Chrystelle" userId="b1e4b3b0-cf97-4a8f-a55e-21056977499f" providerId="ADAL" clId="{26B51E58-375B-4EF8-8DCD-628FD1F7EE10}" dt="2026-02-10T16:11:26.946" v="24" actId="21"/>
        <pc:sldMkLst>
          <pc:docMk/>
          <pc:sldMk cId="2575242378" sldId="307"/>
        </pc:sldMkLst>
        <pc:picChg chg="add mod">
          <ac:chgData name="Amblard Chrystelle" userId="b1e4b3b0-cf97-4a8f-a55e-21056977499f" providerId="ADAL" clId="{26B51E58-375B-4EF8-8DCD-628FD1F7EE10}" dt="2026-02-10T16:10:25.873" v="13" actId="962"/>
          <ac:picMkLst>
            <pc:docMk/>
            <pc:sldMk cId="2575242378" sldId="307"/>
            <ac:picMk id="5" creationId="{6C3F54F6-D07D-BDD6-BF31-A4360D6EDE93}"/>
          </ac:picMkLst>
        </pc:picChg>
      </pc:sldChg>
      <pc:sldChg chg="addSp delSp modSp mod">
        <pc:chgData name="Amblard Chrystelle" userId="b1e4b3b0-cf97-4a8f-a55e-21056977499f" providerId="ADAL" clId="{26B51E58-375B-4EF8-8DCD-628FD1F7EE10}" dt="2026-02-20T16:28:44.717" v="3000" actId="20577"/>
        <pc:sldMkLst>
          <pc:docMk/>
          <pc:sldMk cId="1610316992" sldId="308"/>
        </pc:sldMkLst>
        <pc:spChg chg="add mod">
          <ac:chgData name="Amblard Chrystelle" userId="b1e4b3b0-cf97-4a8f-a55e-21056977499f" providerId="ADAL" clId="{26B51E58-375B-4EF8-8DCD-628FD1F7EE10}" dt="2026-02-20T16:28:44.717" v="3000" actId="20577"/>
          <ac:spMkLst>
            <pc:docMk/>
            <pc:sldMk cId="1610316992" sldId="308"/>
            <ac:spMk id="6" creationId="{37017811-DCA2-8AD7-73D1-2F30C36F521B}"/>
          </ac:spMkLst>
        </pc:spChg>
        <pc:picChg chg="add mod">
          <ac:chgData name="Amblard Chrystelle" userId="b1e4b3b0-cf97-4a8f-a55e-21056977499f" providerId="ADAL" clId="{26B51E58-375B-4EF8-8DCD-628FD1F7EE10}" dt="2026-02-10T16:10:57.769" v="19" actId="962"/>
          <ac:picMkLst>
            <pc:docMk/>
            <pc:sldMk cId="1610316992" sldId="308"/>
            <ac:picMk id="4" creationId="{86624369-AD4D-0E78-877C-A677E7ADFDD8}"/>
          </ac:picMkLst>
        </pc:picChg>
      </pc:sldChg>
      <pc:sldChg chg="modSp mod">
        <pc:chgData name="Amblard Chrystelle" userId="b1e4b3b0-cf97-4a8f-a55e-21056977499f" providerId="ADAL" clId="{26B51E58-375B-4EF8-8DCD-628FD1F7EE10}" dt="2026-02-20T15:59:09.940" v="2830" actId="20577"/>
        <pc:sldMkLst>
          <pc:docMk/>
          <pc:sldMk cId="228961799" sldId="312"/>
        </pc:sldMkLst>
        <pc:spChg chg="mod">
          <ac:chgData name="Amblard Chrystelle" userId="b1e4b3b0-cf97-4a8f-a55e-21056977499f" providerId="ADAL" clId="{26B51E58-375B-4EF8-8DCD-628FD1F7EE10}" dt="2026-02-20T15:59:09.940" v="2830" actId="20577"/>
          <ac:spMkLst>
            <pc:docMk/>
            <pc:sldMk cId="228961799" sldId="312"/>
            <ac:spMk id="8" creationId="{00000000-0000-0000-0000-000000000000}"/>
          </ac:spMkLst>
        </pc:spChg>
      </pc:sldChg>
      <pc:sldChg chg="addSp delSp modSp mod">
        <pc:chgData name="Amblard Chrystelle" userId="b1e4b3b0-cf97-4a8f-a55e-21056977499f" providerId="ADAL" clId="{26B51E58-375B-4EF8-8DCD-628FD1F7EE10}" dt="2026-02-20T15:40:13.410" v="2507" actId="166"/>
        <pc:sldMkLst>
          <pc:docMk/>
          <pc:sldMk cId="1692477200" sldId="313"/>
        </pc:sldMkLst>
        <pc:spChg chg="add mod">
          <ac:chgData name="Amblard Chrystelle" userId="b1e4b3b0-cf97-4a8f-a55e-21056977499f" providerId="ADAL" clId="{26B51E58-375B-4EF8-8DCD-628FD1F7EE10}" dt="2026-02-20T11:06:10.711" v="2273" actId="207"/>
          <ac:spMkLst>
            <pc:docMk/>
            <pc:sldMk cId="1692477200" sldId="313"/>
            <ac:spMk id="4" creationId="{1AC5C2AC-2CAC-B28B-413E-15A62FF756E1}"/>
          </ac:spMkLst>
        </pc:spChg>
        <pc:spChg chg="mod">
          <ac:chgData name="Amblard Chrystelle" userId="b1e4b3b0-cf97-4a8f-a55e-21056977499f" providerId="ADAL" clId="{26B51E58-375B-4EF8-8DCD-628FD1F7EE10}" dt="2026-02-10T16:20:49.939" v="74" actId="20577"/>
          <ac:spMkLst>
            <pc:docMk/>
            <pc:sldMk cId="1692477200" sldId="313"/>
            <ac:spMk id="13" creationId="{00000000-0000-0000-0000-000000000000}"/>
          </ac:spMkLst>
        </pc:spChg>
        <pc:spChg chg="mod">
          <ac:chgData name="Amblard Chrystelle" userId="b1e4b3b0-cf97-4a8f-a55e-21056977499f" providerId="ADAL" clId="{26B51E58-375B-4EF8-8DCD-628FD1F7EE10}" dt="2026-02-20T11:01:14.119" v="2254" actId="1036"/>
          <ac:spMkLst>
            <pc:docMk/>
            <pc:sldMk cId="1692477200" sldId="313"/>
            <ac:spMk id="14" creationId="{00000000-0000-0000-0000-000000000000}"/>
          </ac:spMkLst>
        </pc:spChg>
        <pc:spChg chg="mod">
          <ac:chgData name="Amblard Chrystelle" userId="b1e4b3b0-cf97-4a8f-a55e-21056977499f" providerId="ADAL" clId="{26B51E58-375B-4EF8-8DCD-628FD1F7EE10}" dt="2026-02-20T10:58:45.411" v="2168" actId="6549"/>
          <ac:spMkLst>
            <pc:docMk/>
            <pc:sldMk cId="1692477200" sldId="313"/>
            <ac:spMk id="15" creationId="{00000000-0000-0000-0000-000000000000}"/>
          </ac:spMkLst>
        </pc:spChg>
        <pc:spChg chg="mod">
          <ac:chgData name="Amblard Chrystelle" userId="b1e4b3b0-cf97-4a8f-a55e-21056977499f" providerId="ADAL" clId="{26B51E58-375B-4EF8-8DCD-628FD1F7EE10}" dt="2026-02-20T11:01:14.119" v="2254" actId="1036"/>
          <ac:spMkLst>
            <pc:docMk/>
            <pc:sldMk cId="1692477200" sldId="313"/>
            <ac:spMk id="16" creationId="{00000000-0000-0000-0000-000000000000}"/>
          </ac:spMkLst>
        </pc:spChg>
        <pc:spChg chg="mod">
          <ac:chgData name="Amblard Chrystelle" userId="b1e4b3b0-cf97-4a8f-a55e-21056977499f" providerId="ADAL" clId="{26B51E58-375B-4EF8-8DCD-628FD1F7EE10}" dt="2026-02-20T11:00:44.163" v="2212" actId="20577"/>
          <ac:spMkLst>
            <pc:docMk/>
            <pc:sldMk cId="1692477200" sldId="313"/>
            <ac:spMk id="17" creationId="{00000000-0000-0000-0000-000000000000}"/>
          </ac:spMkLst>
        </pc:spChg>
        <pc:spChg chg="mod">
          <ac:chgData name="Amblard Chrystelle" userId="b1e4b3b0-cf97-4a8f-a55e-21056977499f" providerId="ADAL" clId="{26B51E58-375B-4EF8-8DCD-628FD1F7EE10}" dt="2026-02-20T11:01:14.119" v="2254" actId="1036"/>
          <ac:spMkLst>
            <pc:docMk/>
            <pc:sldMk cId="1692477200" sldId="313"/>
            <ac:spMk id="18" creationId="{00000000-0000-0000-0000-000000000000}"/>
          </ac:spMkLst>
        </pc:spChg>
        <pc:spChg chg="add mod">
          <ac:chgData name="Amblard Chrystelle" userId="b1e4b3b0-cf97-4a8f-a55e-21056977499f" providerId="ADAL" clId="{26B51E58-375B-4EF8-8DCD-628FD1F7EE10}" dt="2026-02-20T11:06:25.132" v="2275" actId="1076"/>
          <ac:spMkLst>
            <pc:docMk/>
            <pc:sldMk cId="1692477200" sldId="313"/>
            <ac:spMk id="19" creationId="{662538DF-98D8-D107-2751-0A0F23912C81}"/>
          </ac:spMkLst>
        </pc:spChg>
        <pc:spChg chg="add mod">
          <ac:chgData name="Amblard Chrystelle" userId="b1e4b3b0-cf97-4a8f-a55e-21056977499f" providerId="ADAL" clId="{26B51E58-375B-4EF8-8DCD-628FD1F7EE10}" dt="2026-02-20T11:13:51.005" v="2380" actId="1038"/>
          <ac:spMkLst>
            <pc:docMk/>
            <pc:sldMk cId="1692477200" sldId="313"/>
            <ac:spMk id="20" creationId="{1ECA64C4-9F3A-E705-1B08-A4F2DFAEBD8C}"/>
          </ac:spMkLst>
        </pc:spChg>
        <pc:spChg chg="add mod">
          <ac:chgData name="Amblard Chrystelle" userId="b1e4b3b0-cf97-4a8f-a55e-21056977499f" providerId="ADAL" clId="{26B51E58-375B-4EF8-8DCD-628FD1F7EE10}" dt="2026-02-20T11:06:41.107" v="2279" actId="1076"/>
          <ac:spMkLst>
            <pc:docMk/>
            <pc:sldMk cId="1692477200" sldId="313"/>
            <ac:spMk id="21" creationId="{77401FBD-A148-832C-63BC-447F8B83F721}"/>
          </ac:spMkLst>
        </pc:spChg>
        <pc:spChg chg="add mod">
          <ac:chgData name="Amblard Chrystelle" userId="b1e4b3b0-cf97-4a8f-a55e-21056977499f" providerId="ADAL" clId="{26B51E58-375B-4EF8-8DCD-628FD1F7EE10}" dt="2026-02-20T11:13:51.005" v="2380" actId="1038"/>
          <ac:spMkLst>
            <pc:docMk/>
            <pc:sldMk cId="1692477200" sldId="313"/>
            <ac:spMk id="22" creationId="{2F0201D3-A73D-2FCE-84FC-CA6C55826219}"/>
          </ac:spMkLst>
        </pc:spChg>
        <pc:spChg chg="add mod">
          <ac:chgData name="Amblard Chrystelle" userId="b1e4b3b0-cf97-4a8f-a55e-21056977499f" providerId="ADAL" clId="{26B51E58-375B-4EF8-8DCD-628FD1F7EE10}" dt="2026-02-20T11:13:51.005" v="2380" actId="1038"/>
          <ac:spMkLst>
            <pc:docMk/>
            <pc:sldMk cId="1692477200" sldId="313"/>
            <ac:spMk id="23" creationId="{6F219A28-0826-AB5D-678B-492F910A7AE5}"/>
          </ac:spMkLst>
        </pc:spChg>
        <pc:spChg chg="add mod">
          <ac:chgData name="Amblard Chrystelle" userId="b1e4b3b0-cf97-4a8f-a55e-21056977499f" providerId="ADAL" clId="{26B51E58-375B-4EF8-8DCD-628FD1F7EE10}" dt="2026-02-20T11:07:12.239" v="2286" actId="1076"/>
          <ac:spMkLst>
            <pc:docMk/>
            <pc:sldMk cId="1692477200" sldId="313"/>
            <ac:spMk id="24" creationId="{CA684AFA-B4E6-1F05-46A3-852992E386D7}"/>
          </ac:spMkLst>
        </pc:spChg>
        <pc:spChg chg="add mod">
          <ac:chgData name="Amblard Chrystelle" userId="b1e4b3b0-cf97-4a8f-a55e-21056977499f" providerId="ADAL" clId="{26B51E58-375B-4EF8-8DCD-628FD1F7EE10}" dt="2026-02-20T15:40:07.473" v="2506" actId="1076"/>
          <ac:spMkLst>
            <pc:docMk/>
            <pc:sldMk cId="1692477200" sldId="313"/>
            <ac:spMk id="25" creationId="{893906E1-3478-DB74-5713-6A34F8995FBA}"/>
          </ac:spMkLst>
        </pc:spChg>
        <pc:spChg chg="add mod">
          <ac:chgData name="Amblard Chrystelle" userId="b1e4b3b0-cf97-4a8f-a55e-21056977499f" providerId="ADAL" clId="{26B51E58-375B-4EF8-8DCD-628FD1F7EE10}" dt="2026-02-20T11:09:01.136" v="2296" actId="1076"/>
          <ac:spMkLst>
            <pc:docMk/>
            <pc:sldMk cId="1692477200" sldId="313"/>
            <ac:spMk id="26" creationId="{ADFB6A14-D86C-5783-2F29-9371CAEB154C}"/>
          </ac:spMkLst>
        </pc:spChg>
        <pc:spChg chg="add mod">
          <ac:chgData name="Amblard Chrystelle" userId="b1e4b3b0-cf97-4a8f-a55e-21056977499f" providerId="ADAL" clId="{26B51E58-375B-4EF8-8DCD-628FD1F7EE10}" dt="2026-02-20T11:13:51.005" v="2380" actId="1038"/>
          <ac:spMkLst>
            <pc:docMk/>
            <pc:sldMk cId="1692477200" sldId="313"/>
            <ac:spMk id="27" creationId="{C4D4683A-9361-AC9D-194A-AC76BBF564C7}"/>
          </ac:spMkLst>
        </pc:spChg>
        <pc:spChg chg="add mod">
          <ac:chgData name="Amblard Chrystelle" userId="b1e4b3b0-cf97-4a8f-a55e-21056977499f" providerId="ADAL" clId="{26B51E58-375B-4EF8-8DCD-628FD1F7EE10}" dt="2026-02-20T11:13:51.005" v="2380" actId="1038"/>
          <ac:spMkLst>
            <pc:docMk/>
            <pc:sldMk cId="1692477200" sldId="313"/>
            <ac:spMk id="28" creationId="{18183441-0411-C21D-7812-2A5EF1FB39DD}"/>
          </ac:spMkLst>
        </pc:spChg>
        <pc:spChg chg="add mod">
          <ac:chgData name="Amblard Chrystelle" userId="b1e4b3b0-cf97-4a8f-a55e-21056977499f" providerId="ADAL" clId="{26B51E58-375B-4EF8-8DCD-628FD1F7EE10}" dt="2026-02-20T11:09:55.281" v="2305" actId="1076"/>
          <ac:spMkLst>
            <pc:docMk/>
            <pc:sldMk cId="1692477200" sldId="313"/>
            <ac:spMk id="29" creationId="{36CBEDCF-50F5-3DB2-F51B-17B378275B2B}"/>
          </ac:spMkLst>
        </pc:spChg>
        <pc:spChg chg="add mod">
          <ac:chgData name="Amblard Chrystelle" userId="b1e4b3b0-cf97-4a8f-a55e-21056977499f" providerId="ADAL" clId="{26B51E58-375B-4EF8-8DCD-628FD1F7EE10}" dt="2026-02-20T15:39:41.670" v="2496" actId="1037"/>
          <ac:spMkLst>
            <pc:docMk/>
            <pc:sldMk cId="1692477200" sldId="313"/>
            <ac:spMk id="30" creationId="{7727C8EF-6E28-A155-725B-86326F8E3DFB}"/>
          </ac:spMkLst>
        </pc:spChg>
        <pc:spChg chg="add mod">
          <ac:chgData name="Amblard Chrystelle" userId="b1e4b3b0-cf97-4a8f-a55e-21056977499f" providerId="ADAL" clId="{26B51E58-375B-4EF8-8DCD-628FD1F7EE10}" dt="2026-02-20T11:13:51.005" v="2380" actId="1038"/>
          <ac:spMkLst>
            <pc:docMk/>
            <pc:sldMk cId="1692477200" sldId="313"/>
            <ac:spMk id="31" creationId="{613AAA2F-21F0-D293-24DE-907F3309C7FB}"/>
          </ac:spMkLst>
        </pc:spChg>
        <pc:spChg chg="add mod">
          <ac:chgData name="Amblard Chrystelle" userId="b1e4b3b0-cf97-4a8f-a55e-21056977499f" providerId="ADAL" clId="{26B51E58-375B-4EF8-8DCD-628FD1F7EE10}" dt="2026-02-20T15:39:47.003" v="2501" actId="1038"/>
          <ac:spMkLst>
            <pc:docMk/>
            <pc:sldMk cId="1692477200" sldId="313"/>
            <ac:spMk id="32" creationId="{771D1B38-A311-D380-A0C5-03A9C3E08ED4}"/>
          </ac:spMkLst>
        </pc:spChg>
        <pc:spChg chg="add mod">
          <ac:chgData name="Amblard Chrystelle" userId="b1e4b3b0-cf97-4a8f-a55e-21056977499f" providerId="ADAL" clId="{26B51E58-375B-4EF8-8DCD-628FD1F7EE10}" dt="2026-02-20T11:11:03.356" v="2315" actId="207"/>
          <ac:spMkLst>
            <pc:docMk/>
            <pc:sldMk cId="1692477200" sldId="313"/>
            <ac:spMk id="33" creationId="{B86A7C33-E44D-432A-1AD7-7E564C6BDB5F}"/>
          </ac:spMkLst>
        </pc:spChg>
        <pc:spChg chg="add mod">
          <ac:chgData name="Amblard Chrystelle" userId="b1e4b3b0-cf97-4a8f-a55e-21056977499f" providerId="ADAL" clId="{26B51E58-375B-4EF8-8DCD-628FD1F7EE10}" dt="2026-02-20T11:11:16.111" v="2318" actId="207"/>
          <ac:spMkLst>
            <pc:docMk/>
            <pc:sldMk cId="1692477200" sldId="313"/>
            <ac:spMk id="34" creationId="{C11AD639-EFC6-E52A-AED5-24CA3CED2F9A}"/>
          </ac:spMkLst>
        </pc:spChg>
        <pc:spChg chg="add mod">
          <ac:chgData name="Amblard Chrystelle" userId="b1e4b3b0-cf97-4a8f-a55e-21056977499f" providerId="ADAL" clId="{26B51E58-375B-4EF8-8DCD-628FD1F7EE10}" dt="2026-02-20T11:11:45.381" v="2322" actId="1076"/>
          <ac:spMkLst>
            <pc:docMk/>
            <pc:sldMk cId="1692477200" sldId="313"/>
            <ac:spMk id="35" creationId="{E794CE79-D0AB-A4AB-19D5-52A256860542}"/>
          </ac:spMkLst>
        </pc:spChg>
        <pc:spChg chg="add mod">
          <ac:chgData name="Amblard Chrystelle" userId="b1e4b3b0-cf97-4a8f-a55e-21056977499f" providerId="ADAL" clId="{26B51E58-375B-4EF8-8DCD-628FD1F7EE10}" dt="2026-02-20T11:13:51.005" v="2380" actId="1038"/>
          <ac:spMkLst>
            <pc:docMk/>
            <pc:sldMk cId="1692477200" sldId="313"/>
            <ac:spMk id="36" creationId="{12001846-334A-1279-1925-0C5B00180F82}"/>
          </ac:spMkLst>
        </pc:spChg>
        <pc:spChg chg="add mod">
          <ac:chgData name="Amblard Chrystelle" userId="b1e4b3b0-cf97-4a8f-a55e-21056977499f" providerId="ADAL" clId="{26B51E58-375B-4EF8-8DCD-628FD1F7EE10}" dt="2026-02-20T11:12:30.312" v="2327" actId="207"/>
          <ac:spMkLst>
            <pc:docMk/>
            <pc:sldMk cId="1692477200" sldId="313"/>
            <ac:spMk id="37" creationId="{F994FD44-F296-0683-FD8C-EB5290BD9266}"/>
          </ac:spMkLst>
        </pc:spChg>
        <pc:spChg chg="add mod">
          <ac:chgData name="Amblard Chrystelle" userId="b1e4b3b0-cf97-4a8f-a55e-21056977499f" providerId="ADAL" clId="{26B51E58-375B-4EF8-8DCD-628FD1F7EE10}" dt="2026-02-20T11:12:38.629" v="2329" actId="1076"/>
          <ac:spMkLst>
            <pc:docMk/>
            <pc:sldMk cId="1692477200" sldId="313"/>
            <ac:spMk id="38" creationId="{BE9D81E6-E38C-30F0-761E-2D5DF132637C}"/>
          </ac:spMkLst>
        </pc:spChg>
        <pc:spChg chg="add mod">
          <ac:chgData name="Amblard Chrystelle" userId="b1e4b3b0-cf97-4a8f-a55e-21056977499f" providerId="ADAL" clId="{26B51E58-375B-4EF8-8DCD-628FD1F7EE10}" dt="2026-02-20T11:13:51.005" v="2380" actId="1038"/>
          <ac:spMkLst>
            <pc:docMk/>
            <pc:sldMk cId="1692477200" sldId="313"/>
            <ac:spMk id="39" creationId="{46928977-4C18-A03F-8289-E6CD59A935CA}"/>
          </ac:spMkLst>
        </pc:spChg>
        <pc:spChg chg="add mod">
          <ac:chgData name="Amblard Chrystelle" userId="b1e4b3b0-cf97-4a8f-a55e-21056977499f" providerId="ADAL" clId="{26B51E58-375B-4EF8-8DCD-628FD1F7EE10}" dt="2026-02-20T11:13:08.141" v="2333" actId="1076"/>
          <ac:spMkLst>
            <pc:docMk/>
            <pc:sldMk cId="1692477200" sldId="313"/>
            <ac:spMk id="40" creationId="{A17CF98D-F87F-7F97-F37F-84D21A0E6E7C}"/>
          </ac:spMkLst>
        </pc:spChg>
        <pc:spChg chg="add mod">
          <ac:chgData name="Amblard Chrystelle" userId="b1e4b3b0-cf97-4a8f-a55e-21056977499f" providerId="ADAL" clId="{26B51E58-375B-4EF8-8DCD-628FD1F7EE10}" dt="2026-02-20T11:13:14.284" v="2335" actId="1076"/>
          <ac:spMkLst>
            <pc:docMk/>
            <pc:sldMk cId="1692477200" sldId="313"/>
            <ac:spMk id="41" creationId="{95619EC3-D2E4-F477-ED1E-4B37A7F72D0F}"/>
          </ac:spMkLst>
        </pc:spChg>
        <pc:spChg chg="add mod">
          <ac:chgData name="Amblard Chrystelle" userId="b1e4b3b0-cf97-4a8f-a55e-21056977499f" providerId="ADAL" clId="{26B51E58-375B-4EF8-8DCD-628FD1F7EE10}" dt="2026-02-20T15:39:18.829" v="2487" actId="1076"/>
          <ac:spMkLst>
            <pc:docMk/>
            <pc:sldMk cId="1692477200" sldId="313"/>
            <ac:spMk id="42" creationId="{0454AFC7-2059-D51A-A24A-4AF691913980}"/>
          </ac:spMkLst>
        </pc:spChg>
        <pc:picChg chg="add mod ord">
          <ac:chgData name="Amblard Chrystelle" userId="b1e4b3b0-cf97-4a8f-a55e-21056977499f" providerId="ADAL" clId="{26B51E58-375B-4EF8-8DCD-628FD1F7EE10}" dt="2026-02-20T15:40:13.410" v="2507" actId="166"/>
          <ac:picMkLst>
            <pc:docMk/>
            <pc:sldMk cId="1692477200" sldId="313"/>
            <ac:picMk id="3" creationId="{9EFE658A-860D-E306-4439-CDF6DF4C19A2}"/>
          </ac:picMkLst>
        </pc:picChg>
        <pc:picChg chg="del mod">
          <ac:chgData name="Amblard Chrystelle" userId="b1e4b3b0-cf97-4a8f-a55e-21056977499f" providerId="ADAL" clId="{26B51E58-375B-4EF8-8DCD-628FD1F7EE10}" dt="2026-02-20T11:11:37.163" v="2320" actId="478"/>
          <ac:picMkLst>
            <pc:docMk/>
            <pc:sldMk cId="1692477200" sldId="313"/>
            <ac:picMk id="6" creationId="{00000000-0000-0000-0000-000000000000}"/>
          </ac:picMkLst>
        </pc:picChg>
        <pc:picChg chg="mod">
          <ac:chgData name="Amblard Chrystelle" userId="b1e4b3b0-cf97-4a8f-a55e-21056977499f" providerId="ADAL" clId="{26B51E58-375B-4EF8-8DCD-628FD1F7EE10}" dt="2026-02-20T11:01:14.119" v="2254" actId="1036"/>
          <ac:picMkLst>
            <pc:docMk/>
            <pc:sldMk cId="1692477200" sldId="313"/>
            <ac:picMk id="7" creationId="{00000000-0000-0000-0000-000000000000}"/>
          </ac:picMkLst>
        </pc:picChg>
        <pc:picChg chg="mod">
          <ac:chgData name="Amblard Chrystelle" userId="b1e4b3b0-cf97-4a8f-a55e-21056977499f" providerId="ADAL" clId="{26B51E58-375B-4EF8-8DCD-628FD1F7EE10}" dt="2026-02-20T11:01:14.119" v="2254" actId="1036"/>
          <ac:picMkLst>
            <pc:docMk/>
            <pc:sldMk cId="1692477200" sldId="313"/>
            <ac:picMk id="9" creationId="{00000000-0000-0000-0000-000000000000}"/>
          </ac:picMkLst>
        </pc:picChg>
        <pc:picChg chg="mod ord">
          <ac:chgData name="Amblard Chrystelle" userId="b1e4b3b0-cf97-4a8f-a55e-21056977499f" providerId="ADAL" clId="{26B51E58-375B-4EF8-8DCD-628FD1F7EE10}" dt="2026-02-20T11:15:27.752" v="2384" actId="2085"/>
          <ac:picMkLst>
            <pc:docMk/>
            <pc:sldMk cId="1692477200" sldId="313"/>
            <ac:picMk id="10" creationId="{00000000-0000-0000-0000-000000000000}"/>
          </ac:picMkLst>
        </pc:picChg>
      </pc:sldChg>
      <pc:sldChg chg="modSp mod">
        <pc:chgData name="Amblard Chrystelle" userId="b1e4b3b0-cf97-4a8f-a55e-21056977499f" providerId="ADAL" clId="{26B51E58-375B-4EF8-8DCD-628FD1F7EE10}" dt="2026-02-20T16:16:53.368" v="2994" actId="14100"/>
        <pc:sldMkLst>
          <pc:docMk/>
          <pc:sldMk cId="3065533534" sldId="315"/>
        </pc:sldMkLst>
        <pc:spChg chg="mod">
          <ac:chgData name="Amblard Chrystelle" userId="b1e4b3b0-cf97-4a8f-a55e-21056977499f" providerId="ADAL" clId="{26B51E58-375B-4EF8-8DCD-628FD1F7EE10}" dt="2026-02-20T16:16:53.368" v="2994" actId="14100"/>
          <ac:spMkLst>
            <pc:docMk/>
            <pc:sldMk cId="3065533534" sldId="315"/>
            <ac:spMk id="19" creationId="{00000000-0000-0000-0000-000000000000}"/>
          </ac:spMkLst>
        </pc:spChg>
        <pc:spChg chg="mod">
          <ac:chgData name="Amblard Chrystelle" userId="b1e4b3b0-cf97-4a8f-a55e-21056977499f" providerId="ADAL" clId="{26B51E58-375B-4EF8-8DCD-628FD1F7EE10}" dt="2026-02-19T15:08:44.484" v="224" actId="20577"/>
          <ac:spMkLst>
            <pc:docMk/>
            <pc:sldMk cId="3065533534" sldId="315"/>
            <ac:spMk id="2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8645" y="0"/>
            <a:ext cx="2944283" cy="498295"/>
          </a:xfrm>
          <a:prstGeom prst="rect">
            <a:avLst/>
          </a:prstGeom>
        </p:spPr>
        <p:txBody>
          <a:bodyPr vert="horz" lIns="91440" tIns="45720" rIns="91440" bIns="45720" rtlCol="0"/>
          <a:lstStyle>
            <a:lvl1pPr algn="r">
              <a:defRPr sz="1200"/>
            </a:lvl1pPr>
          </a:lstStyle>
          <a:p>
            <a:fld id="{645631CB-60B2-4629-84ED-54558AE86C14}" type="datetimeFigureOut">
              <a:rPr lang="fr-FR" smtClean="0"/>
              <a:t>19/02/2026</a:t>
            </a:fld>
            <a:endParaRPr lang="fr-FR"/>
          </a:p>
        </p:txBody>
      </p:sp>
      <p:sp>
        <p:nvSpPr>
          <p:cNvPr id="4" name="Espace réservé de l'image des diapositives 3"/>
          <p:cNvSpPr>
            <a:spLocks noGrp="1" noRot="1" noChangeAspect="1"/>
          </p:cNvSpPr>
          <p:nvPr>
            <p:ph type="sldImg" idx="2"/>
          </p:nvPr>
        </p:nvSpPr>
        <p:spPr>
          <a:xfrm>
            <a:off x="977900" y="1241425"/>
            <a:ext cx="4838700"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450" y="4779486"/>
            <a:ext cx="5435600" cy="3910489"/>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3107"/>
            <a:ext cx="2944283" cy="49829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8645" y="9433107"/>
            <a:ext cx="2944283" cy="498294"/>
          </a:xfrm>
          <a:prstGeom prst="rect">
            <a:avLst/>
          </a:prstGeom>
        </p:spPr>
        <p:txBody>
          <a:bodyPr vert="horz" lIns="91440" tIns="45720" rIns="91440" bIns="45720" rtlCol="0" anchor="b"/>
          <a:lstStyle>
            <a:lvl1pPr algn="r">
              <a:defRPr sz="1200"/>
            </a:lvl1pPr>
          </a:lstStyle>
          <a:p>
            <a:fld id="{C4D557AC-0FD0-4787-9F55-150F6945DFF1}" type="slidenum">
              <a:rPr lang="fr-FR" smtClean="0"/>
              <a:t>‹N°›</a:t>
            </a:fld>
            <a:endParaRPr lang="fr-FR"/>
          </a:p>
        </p:txBody>
      </p:sp>
    </p:spTree>
    <p:extLst>
      <p:ext uri="{BB962C8B-B14F-4D97-AF65-F5344CB8AC3E}">
        <p14:creationId xmlns:p14="http://schemas.microsoft.com/office/powerpoint/2010/main" val="2623947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r>
              <a:rPr lang="fr-FR" dirty="0"/>
              <a:t>Questions : </a:t>
            </a:r>
          </a:p>
          <a:p>
            <a:pPr marL="171450" indent="-171450">
              <a:buFont typeface="Arial" panose="020B0604020202020204" pitchFamily="34" charset="0"/>
              <a:buChar char="•"/>
            </a:pPr>
            <a:r>
              <a:rPr lang="fr-FR" dirty="0"/>
              <a:t>Quels sont les différents types de transport en</a:t>
            </a:r>
            <a:r>
              <a:rPr lang="fr-FR" baseline="0" dirty="0"/>
              <a:t> communs qu’on trouve en ville (répondre : bus, tram)</a:t>
            </a:r>
          </a:p>
          <a:p>
            <a:pPr marL="171450" indent="-171450">
              <a:buFont typeface="Arial" panose="020B0604020202020204" pitchFamily="34" charset="0"/>
              <a:buChar char="•"/>
            </a:pPr>
            <a:endParaRPr lang="fr-FR" baseline="0" dirty="0"/>
          </a:p>
          <a:p>
            <a:pPr marL="171450" indent="-171450">
              <a:buFont typeface="Arial" panose="020B0604020202020204" pitchFamily="34" charset="0"/>
              <a:buChar char="•"/>
            </a:pPr>
            <a:r>
              <a:rPr lang="fr-FR" baseline="0" dirty="0"/>
              <a:t>Certaines personnes ont besoin d’objets pour arriver à se déplacer (poussette ou porte bébé, fauteuil roulant, cane)</a:t>
            </a: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21</a:t>
            </a:fld>
            <a:endParaRPr lang="fr-FR"/>
          </a:p>
        </p:txBody>
      </p:sp>
    </p:spTree>
    <p:extLst>
      <p:ext uri="{BB962C8B-B14F-4D97-AF65-F5344CB8AC3E}">
        <p14:creationId xmlns:p14="http://schemas.microsoft.com/office/powerpoint/2010/main" val="440648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23</a:t>
            </a:fld>
            <a:endParaRPr lang="fr-FR"/>
          </a:p>
        </p:txBody>
      </p:sp>
    </p:spTree>
    <p:extLst>
      <p:ext uri="{BB962C8B-B14F-4D97-AF65-F5344CB8AC3E}">
        <p14:creationId xmlns:p14="http://schemas.microsoft.com/office/powerpoint/2010/main" val="2652468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pPr marL="0" indent="0">
              <a:buFont typeface="Arial" panose="020B0604020202020204" pitchFamily="34" charset="0"/>
              <a:buNone/>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25</a:t>
            </a:fld>
            <a:endParaRPr lang="fr-FR"/>
          </a:p>
        </p:txBody>
      </p:sp>
    </p:spTree>
    <p:extLst>
      <p:ext uri="{BB962C8B-B14F-4D97-AF65-F5344CB8AC3E}">
        <p14:creationId xmlns:p14="http://schemas.microsoft.com/office/powerpoint/2010/main" val="2480177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27</a:t>
            </a:fld>
            <a:endParaRPr lang="fr-FR"/>
          </a:p>
        </p:txBody>
      </p:sp>
    </p:spTree>
    <p:extLst>
      <p:ext uri="{BB962C8B-B14F-4D97-AF65-F5344CB8AC3E}">
        <p14:creationId xmlns:p14="http://schemas.microsoft.com/office/powerpoint/2010/main" val="1839129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31</a:t>
            </a:fld>
            <a:endParaRPr lang="fr-FR"/>
          </a:p>
        </p:txBody>
      </p:sp>
    </p:spTree>
    <p:extLst>
      <p:ext uri="{BB962C8B-B14F-4D97-AF65-F5344CB8AC3E}">
        <p14:creationId xmlns:p14="http://schemas.microsoft.com/office/powerpoint/2010/main" val="2791294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33</a:t>
            </a:fld>
            <a:endParaRPr lang="fr-FR"/>
          </a:p>
        </p:txBody>
      </p:sp>
    </p:spTree>
    <p:extLst>
      <p:ext uri="{BB962C8B-B14F-4D97-AF65-F5344CB8AC3E}">
        <p14:creationId xmlns:p14="http://schemas.microsoft.com/office/powerpoint/2010/main" val="3927361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r>
              <a:rPr lang="fr-FR" dirty="0"/>
              <a:t>Quel</a:t>
            </a:r>
            <a:r>
              <a:rPr lang="fr-FR" baseline="0" dirty="0"/>
              <a:t> mode de déplacement utilise les personnes pour aller faire leurs courses au marché ?</a:t>
            </a:r>
          </a:p>
          <a:p>
            <a:pPr marL="171450" indent="-171450">
              <a:buFont typeface="Arial" panose="020B0604020202020204" pitchFamily="34" charset="0"/>
              <a:buChar char="•"/>
            </a:pPr>
            <a:r>
              <a:rPr lang="fr-FR" baseline="0" dirty="0"/>
              <a:t>Avec quel type de véhicule déplace t-on les marchandises ?</a:t>
            </a: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35</a:t>
            </a:fld>
            <a:endParaRPr lang="fr-FR"/>
          </a:p>
        </p:txBody>
      </p:sp>
    </p:spTree>
    <p:extLst>
      <p:ext uri="{BB962C8B-B14F-4D97-AF65-F5344CB8AC3E}">
        <p14:creationId xmlns:p14="http://schemas.microsoft.com/office/powerpoint/2010/main" val="1213900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77900" y="1241425"/>
            <a:ext cx="4838700" cy="3351213"/>
          </a:xfrm>
        </p:spPr>
      </p:sp>
      <p:sp>
        <p:nvSpPr>
          <p:cNvPr id="3" name="Espace réservé des notes 2"/>
          <p:cNvSpPr>
            <a:spLocks noGrp="1"/>
          </p:cNvSpPr>
          <p:nvPr>
            <p:ph type="body" idx="1"/>
          </p:nvPr>
        </p:nvSpPr>
        <p:spPr/>
        <p:txBody>
          <a:bodyPr/>
          <a:lstStyle/>
          <a:p>
            <a:pPr marL="171450" indent="-171450">
              <a:buFont typeface="Arial" panose="020B0604020202020204" pitchFamily="34" charset="0"/>
              <a:buChar char="•"/>
            </a:pPr>
            <a:r>
              <a:rPr lang="fr-FR" dirty="0"/>
              <a:t>Quand on souhaite aller loin</a:t>
            </a:r>
            <a:r>
              <a:rPr lang="fr-FR" baseline="0" dirty="0"/>
              <a:t> quels modes de transports peut-on utiliser : voiture électrique, co-voiturage, train, autocar</a:t>
            </a:r>
            <a:br>
              <a:rPr lang="fr-FR" baseline="0" dirty="0"/>
            </a:br>
            <a:r>
              <a:rPr lang="fr-FR" baseline="0" dirty="0"/>
              <a:t>Qu’est ce qu’il n’y a pas : avion</a:t>
            </a:r>
          </a:p>
          <a:p>
            <a:pPr marL="171450" indent="-171450">
              <a:buFont typeface="Arial" panose="020B0604020202020204" pitchFamily="34" charset="0"/>
              <a:buChar char="•"/>
            </a:pPr>
            <a:r>
              <a:rPr lang="fr-FR" baseline="0" dirty="0"/>
              <a:t>Comment sont transportés les marchandises sur de longues distances : train, bateau</a:t>
            </a:r>
            <a:br>
              <a:rPr lang="fr-FR" baseline="0" dirty="0"/>
            </a:br>
            <a:r>
              <a:rPr lang="fr-FR" baseline="0" dirty="0"/>
              <a:t>Qu’est-ce qu’il n’y a pas : camion</a:t>
            </a:r>
            <a:endParaRPr lang="fr-FR" dirty="0"/>
          </a:p>
        </p:txBody>
      </p:sp>
      <p:sp>
        <p:nvSpPr>
          <p:cNvPr id="4" name="Espace réservé du numéro de diapositive 3"/>
          <p:cNvSpPr>
            <a:spLocks noGrp="1"/>
          </p:cNvSpPr>
          <p:nvPr>
            <p:ph type="sldNum" sz="quarter" idx="10"/>
          </p:nvPr>
        </p:nvSpPr>
        <p:spPr/>
        <p:txBody>
          <a:bodyPr/>
          <a:lstStyle/>
          <a:p>
            <a:fld id="{C4D557AC-0FD0-4787-9F55-150F6945DFF1}" type="slidenum">
              <a:rPr lang="fr-FR" smtClean="0"/>
              <a:t>37</a:t>
            </a:fld>
            <a:endParaRPr lang="fr-FR"/>
          </a:p>
        </p:txBody>
      </p:sp>
    </p:spTree>
    <p:extLst>
      <p:ext uri="{BB962C8B-B14F-4D97-AF65-F5344CB8AC3E}">
        <p14:creationId xmlns:p14="http://schemas.microsoft.com/office/powerpoint/2010/main" val="3424359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327860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1415097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1998547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201" name="Author and Date"/>
          <p:cNvSpPr txBox="1">
            <a:spLocks noGrp="1"/>
          </p:cNvSpPr>
          <p:nvPr>
            <p:ph type="body" sz="quarter" idx="21" hasCustomPrompt="1"/>
          </p:nvPr>
        </p:nvSpPr>
        <p:spPr>
          <a:xfrm>
            <a:off x="1604283" y="5304699"/>
            <a:ext cx="6694290" cy="238867"/>
          </a:xfrm>
          <a:prstGeom prst="rect">
            <a:avLst/>
          </a:prstGeom>
        </p:spPr>
        <p:txBody>
          <a:bodyPr lIns="34289" tIns="34289" rIns="34289" bIns="34289"/>
          <a:lstStyle>
            <a:lvl1pPr marL="0" indent="0" defTabSz="295153">
              <a:lnSpc>
                <a:spcPct val="100000"/>
              </a:lnSpc>
              <a:spcBef>
                <a:spcPts val="0"/>
              </a:spcBef>
              <a:buSzTx/>
              <a:buNone/>
              <a:defRPr sz="1144" b="1">
                <a:latin typeface="+mn-lt"/>
                <a:ea typeface="+mn-ea"/>
                <a:cs typeface="+mn-cs"/>
                <a:sym typeface="Helvetica Neue"/>
              </a:defRPr>
            </a:lvl1pPr>
          </a:lstStyle>
          <a:p>
            <a:r>
              <a:t>Author and Date</a:t>
            </a:r>
          </a:p>
        </p:txBody>
      </p:sp>
      <p:sp>
        <p:nvSpPr>
          <p:cNvPr id="202" name="Presentation Title"/>
          <p:cNvSpPr txBox="1">
            <a:spLocks noGrp="1"/>
          </p:cNvSpPr>
          <p:nvPr>
            <p:ph type="title" hasCustomPrompt="1"/>
          </p:nvPr>
        </p:nvSpPr>
        <p:spPr>
          <a:xfrm>
            <a:off x="1605854" y="1822871"/>
            <a:ext cx="6694291" cy="1743076"/>
          </a:xfrm>
          <a:prstGeom prst="rect">
            <a:avLst/>
          </a:prstGeom>
        </p:spPr>
        <p:txBody>
          <a:bodyPr lIns="38100" tIns="38100" rIns="38100" bIns="38100" anchor="b"/>
          <a:lstStyle>
            <a:lvl1pPr defTabSz="990697">
              <a:defRPr sz="4632" b="1" spc="-93">
                <a:latin typeface="+mn-lt"/>
                <a:ea typeface="+mn-ea"/>
                <a:cs typeface="+mn-cs"/>
                <a:sym typeface="Helvetica Neue"/>
              </a:defRPr>
            </a:lvl1pPr>
          </a:lstStyle>
          <a:p>
            <a:r>
              <a:t>Presentation Title</a:t>
            </a:r>
          </a:p>
        </p:txBody>
      </p:sp>
      <p:sp>
        <p:nvSpPr>
          <p:cNvPr id="203" name="Body Level One…"/>
          <p:cNvSpPr txBox="1">
            <a:spLocks noGrp="1"/>
          </p:cNvSpPr>
          <p:nvPr>
            <p:ph type="body" sz="quarter" idx="1" hasCustomPrompt="1"/>
          </p:nvPr>
        </p:nvSpPr>
        <p:spPr>
          <a:xfrm>
            <a:off x="1604284" y="3565947"/>
            <a:ext cx="6694290" cy="714376"/>
          </a:xfrm>
          <a:prstGeom prst="rect">
            <a:avLst/>
          </a:prstGeom>
        </p:spPr>
        <p:txBody>
          <a:bodyPr lIns="38100" tIns="38100" rIns="38100" bIns="38100"/>
          <a:lstStyle>
            <a:lvl1pPr marL="0" indent="0" defTabSz="335401">
              <a:lnSpc>
                <a:spcPct val="100000"/>
              </a:lnSpc>
              <a:spcBef>
                <a:spcPts val="0"/>
              </a:spcBef>
              <a:buSzTx/>
              <a:buNone/>
              <a:defRPr sz="2113" b="1">
                <a:latin typeface="+mn-lt"/>
                <a:ea typeface="+mn-ea"/>
                <a:cs typeface="+mn-cs"/>
                <a:sym typeface="Helvetica Neue"/>
              </a:defRPr>
            </a:lvl1pPr>
            <a:lvl2pPr marL="0" indent="185760" defTabSz="335401">
              <a:lnSpc>
                <a:spcPct val="100000"/>
              </a:lnSpc>
              <a:spcBef>
                <a:spcPts val="0"/>
              </a:spcBef>
              <a:buSzTx/>
              <a:buNone/>
              <a:defRPr sz="2113" b="1">
                <a:latin typeface="+mn-lt"/>
                <a:ea typeface="+mn-ea"/>
                <a:cs typeface="+mn-cs"/>
                <a:sym typeface="Helvetica Neue"/>
              </a:defRPr>
            </a:lvl2pPr>
            <a:lvl3pPr marL="0" indent="371521" defTabSz="335401">
              <a:lnSpc>
                <a:spcPct val="100000"/>
              </a:lnSpc>
              <a:spcBef>
                <a:spcPts val="0"/>
              </a:spcBef>
              <a:buSzTx/>
              <a:buNone/>
              <a:defRPr sz="2113" b="1">
                <a:latin typeface="+mn-lt"/>
                <a:ea typeface="+mn-ea"/>
                <a:cs typeface="+mn-cs"/>
                <a:sym typeface="Helvetica Neue"/>
              </a:defRPr>
            </a:lvl3pPr>
            <a:lvl4pPr marL="0" indent="557281" defTabSz="335401">
              <a:lnSpc>
                <a:spcPct val="100000"/>
              </a:lnSpc>
              <a:spcBef>
                <a:spcPts val="0"/>
              </a:spcBef>
              <a:buSzTx/>
              <a:buNone/>
              <a:defRPr sz="2113" b="1">
                <a:latin typeface="+mn-lt"/>
                <a:ea typeface="+mn-ea"/>
                <a:cs typeface="+mn-cs"/>
                <a:sym typeface="Helvetica Neue"/>
              </a:defRPr>
            </a:lvl4pPr>
            <a:lvl5pPr marL="0" indent="743041" defTabSz="335401">
              <a:lnSpc>
                <a:spcPct val="100000"/>
              </a:lnSpc>
              <a:spcBef>
                <a:spcPts val="0"/>
              </a:spcBef>
              <a:buSzTx/>
              <a:buNone/>
              <a:defRPr sz="2113" b="1">
                <a:latin typeface="+mn-lt"/>
                <a:ea typeface="+mn-ea"/>
                <a:cs typeface="+mn-cs"/>
                <a:sym typeface="Helvetica Neue"/>
              </a:defRPr>
            </a:lvl5pPr>
          </a:lstStyle>
          <a:p>
            <a:r>
              <a:t>Presentation Subtitle</a:t>
            </a:r>
          </a:p>
          <a:p>
            <a:pPr lvl="1"/>
            <a:endParaRPr/>
          </a:p>
          <a:p>
            <a:pPr lvl="2"/>
            <a:endParaRPr/>
          </a:p>
          <a:p>
            <a:pPr lvl="3"/>
            <a:endParaRPr/>
          </a:p>
          <a:p>
            <a:pPr lvl="4"/>
            <a:endParaRPr/>
          </a:p>
        </p:txBody>
      </p:sp>
      <p:sp>
        <p:nvSpPr>
          <p:cNvPr id="205" name="Slide Number"/>
          <p:cNvSpPr txBox="1">
            <a:spLocks noGrp="1"/>
          </p:cNvSpPr>
          <p:nvPr>
            <p:ph type="sldNum" sz="quarter" idx="2"/>
          </p:nvPr>
        </p:nvSpPr>
        <p:spPr>
          <a:xfrm>
            <a:off x="4838085" y="5726129"/>
            <a:ext cx="226024" cy="176972"/>
          </a:xfrm>
          <a:prstGeom prst="rect">
            <a:avLst/>
          </a:prstGeom>
        </p:spPr>
        <p:txBody>
          <a:bodyPr lIns="38100" tIns="38100" rIns="38100" bIns="38100"/>
          <a:lstStyle>
            <a:lvl1pPr defTabSz="237360">
              <a:defRPr sz="650"/>
            </a:lvl1pPr>
          </a:lstStyle>
          <a:p>
            <a:fld id="{86CB4B4D-7CA3-9044-876B-883B54F8677D}" type="slidenum">
              <a:t>‹N°›</a:t>
            </a:fld>
            <a:endParaRPr dirty="0"/>
          </a:p>
        </p:txBody>
      </p:sp>
    </p:spTree>
    <p:extLst>
      <p:ext uri="{BB962C8B-B14F-4D97-AF65-F5344CB8AC3E}">
        <p14:creationId xmlns:p14="http://schemas.microsoft.com/office/powerpoint/2010/main" val="117929567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110681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60C49A6E-41F8-489A-9755-A5A453DB3576}" type="datetimeFigureOut">
              <a:rPr lang="fr-FR" smtClean="0"/>
              <a:t>19/02/2026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805678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807368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82329" y="2505075"/>
            <a:ext cx="4190702"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014913" y="2505075"/>
            <a:ext cx="4211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60C49A6E-41F8-489A-9755-A5A453DB3576}" type="datetimeFigureOut">
              <a:rPr lang="fr-FR" smtClean="0"/>
              <a:t>19/02/2026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2823444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60C49A6E-41F8-489A-9755-A5A453DB3576}" type="datetimeFigureOut">
              <a:rPr lang="fr-FR" smtClean="0"/>
              <a:t>19/02/2026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20369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cxnSp>
        <p:nvCxnSpPr>
          <p:cNvPr id="6" name="Connecteur droit 5"/>
          <p:cNvCxnSpPr/>
          <p:nvPr userDrawn="1"/>
        </p:nvCxnSpPr>
        <p:spPr>
          <a:xfrm>
            <a:off x="4956561" y="0"/>
            <a:ext cx="0" cy="68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flipV="1">
            <a:off x="0" y="3418318"/>
            <a:ext cx="9906000" cy="85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029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891792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60C49A6E-41F8-489A-9755-A5A453DB3576}" type="datetimeFigureOut">
              <a:rPr lang="fr-FR" smtClean="0"/>
              <a:t>19/02/2026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CF1958E-AAE5-45E8-A977-19D4BD4B1A68}" type="slidenum">
              <a:rPr lang="fr-FR" smtClean="0"/>
              <a:t>‹N°›</a:t>
            </a:fld>
            <a:endParaRPr lang="fr-FR"/>
          </a:p>
        </p:txBody>
      </p:sp>
    </p:spTree>
    <p:extLst>
      <p:ext uri="{BB962C8B-B14F-4D97-AF65-F5344CB8AC3E}">
        <p14:creationId xmlns:p14="http://schemas.microsoft.com/office/powerpoint/2010/main" val="3309754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49A6E-41F8-489A-9755-A5A453DB3576}" type="datetimeFigureOut">
              <a:rPr lang="fr-FR" smtClean="0"/>
              <a:t>19/02/2026</a:t>
            </a:fld>
            <a:endParaRPr lang="fr-F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1958E-AAE5-45E8-A977-19D4BD4B1A68}" type="slidenum">
              <a:rPr lang="fr-FR" smtClean="0"/>
              <a:t>‹N°›</a:t>
            </a:fld>
            <a:endParaRPr lang="fr-FR"/>
          </a:p>
        </p:txBody>
      </p:sp>
    </p:spTree>
    <p:extLst>
      <p:ext uri="{BB962C8B-B14F-4D97-AF65-F5344CB8AC3E}">
        <p14:creationId xmlns:p14="http://schemas.microsoft.com/office/powerpoint/2010/main" val="19699163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lwDdH10umxA"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renaissanceecologique.or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9.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s://nature-en-jeux.montpellier3m.fr/" TargetMode="External"/><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BWmoEXCCra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hyperlink" Target="https://renaissanceecologique.org/" TargetMode="Externa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0113" y="1793825"/>
            <a:ext cx="6254151" cy="4812636"/>
          </a:xfrm>
          <a:ln w="127000">
            <a:noFill/>
          </a:ln>
        </p:spPr>
      </p:pic>
      <p:sp>
        <p:nvSpPr>
          <p:cNvPr id="15" name="ZoneTexte 14"/>
          <p:cNvSpPr txBox="1"/>
          <p:nvPr/>
        </p:nvSpPr>
        <p:spPr>
          <a:xfrm>
            <a:off x="231914" y="6206351"/>
            <a:ext cx="1128835" cy="369332"/>
          </a:xfrm>
          <a:prstGeom prst="rect">
            <a:avLst/>
          </a:prstGeom>
          <a:noFill/>
        </p:spPr>
        <p:txBody>
          <a:bodyPr wrap="none" rtlCol="0">
            <a:spAutoFit/>
          </a:bodyPr>
          <a:lstStyle/>
          <a:p>
            <a:r>
              <a:rPr lang="fr-FR" sz="900" dirty="0">
                <a:solidFill>
                  <a:schemeClr val="bg1"/>
                </a:solidFill>
              </a:rPr>
              <a:t>Crédits photo : </a:t>
            </a:r>
            <a:br>
              <a:rPr lang="fr-FR" sz="900" dirty="0">
                <a:solidFill>
                  <a:schemeClr val="bg1"/>
                </a:solidFill>
              </a:rPr>
            </a:br>
            <a:r>
              <a:rPr lang="fr-FR" sz="900" dirty="0">
                <a:solidFill>
                  <a:schemeClr val="bg1"/>
                </a:solidFill>
              </a:rPr>
              <a:t>en quête de demain</a:t>
            </a:r>
          </a:p>
        </p:txBody>
      </p:sp>
      <p:pic>
        <p:nvPicPr>
          <p:cNvPr id="17" name="Picture 2" descr="20250923_charteGraphique.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2649" y="448069"/>
            <a:ext cx="860666" cy="86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 17"/>
          <p:cNvPicPr/>
          <p:nvPr/>
        </p:nvPicPr>
        <p:blipFill>
          <a:blip r:embed="rId4"/>
          <a:stretch>
            <a:fillRect/>
          </a:stretch>
        </p:blipFill>
        <p:spPr>
          <a:xfrm>
            <a:off x="8289811" y="1368300"/>
            <a:ext cx="897157" cy="384163"/>
          </a:xfrm>
          <a:prstGeom prst="rect">
            <a:avLst/>
          </a:prstGeom>
        </p:spPr>
      </p:pic>
      <p:sp>
        <p:nvSpPr>
          <p:cNvPr id="19" name="Titre 1"/>
          <p:cNvSpPr txBox="1">
            <a:spLocks/>
          </p:cNvSpPr>
          <p:nvPr/>
        </p:nvSpPr>
        <p:spPr>
          <a:xfrm>
            <a:off x="402006" y="287366"/>
            <a:ext cx="6442894" cy="15064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dirty="0">
                <a:solidFill>
                  <a:schemeClr val="accent6"/>
                </a:solidFill>
                <a:latin typeface="Arial Narrow" panose="020B0606020202030204" pitchFamily="34" charset="0"/>
              </a:rPr>
              <a:t>Ateliers Renaissance Écologique sur l’alimentation et l’agriculture </a:t>
            </a:r>
            <a:br>
              <a:rPr lang="fr-FR" sz="2800" b="1" dirty="0">
                <a:solidFill>
                  <a:schemeClr val="accent6"/>
                </a:solidFill>
                <a:latin typeface="Arial Narrow" panose="020B0606020202030204" pitchFamily="34" charset="0"/>
              </a:rPr>
            </a:br>
            <a:r>
              <a:rPr lang="fr-FR" sz="2800" b="1" dirty="0">
                <a:latin typeface="Arial Narrow" panose="020B0606020202030204" pitchFamily="34" charset="0"/>
              </a:rPr>
              <a:t>destinés aux maternelles et aux élémentaires</a:t>
            </a:r>
            <a:endParaRPr lang="fr-FR" sz="2000" b="1" dirty="0">
              <a:latin typeface="Arial Narrow" panose="020B0606020202030204" pitchFamily="34" charset="0"/>
            </a:endParaRPr>
          </a:p>
        </p:txBody>
      </p:sp>
      <p:sp>
        <p:nvSpPr>
          <p:cNvPr id="20" name="Rectangle 19"/>
          <p:cNvSpPr/>
          <p:nvPr/>
        </p:nvSpPr>
        <p:spPr>
          <a:xfrm>
            <a:off x="6694184" y="3836464"/>
            <a:ext cx="2718649" cy="2308324"/>
          </a:xfrm>
          <a:prstGeom prst="rect">
            <a:avLst/>
          </a:prstGeom>
        </p:spPr>
        <p:txBody>
          <a:bodyPr wrap="square">
            <a:spAutoFit/>
          </a:bodyPr>
          <a:lstStyle/>
          <a:p>
            <a:r>
              <a:rPr lang="fr-FR" b="1" cap="all" dirty="0">
                <a:latin typeface="Arial Narrow" panose="020B0606020202030204" pitchFamily="34" charset="0"/>
              </a:rPr>
              <a:t>é</a:t>
            </a:r>
            <a:r>
              <a:rPr lang="fr-FR" b="1" dirty="0">
                <a:latin typeface="Arial Narrow" panose="020B0606020202030204" pitchFamily="34" charset="0"/>
              </a:rPr>
              <a:t>lémentaire : </a:t>
            </a:r>
          </a:p>
          <a:p>
            <a:pPr marL="180975" indent="-180975">
              <a:buFont typeface="Arial" panose="020B0604020202020204" pitchFamily="34" charset="0"/>
              <a:buChar char="•"/>
            </a:pPr>
            <a:r>
              <a:rPr lang="fr-FR" sz="1400" dirty="0">
                <a:latin typeface="Arial Narrow" panose="020B0606020202030204" pitchFamily="34" charset="0"/>
              </a:rPr>
              <a:t>Découvrir les émissions de gaz à effet de serre de l’alimentation et de l’agriculture.</a:t>
            </a:r>
          </a:p>
          <a:p>
            <a:pPr marL="180975" indent="-180975">
              <a:buFont typeface="Arial" panose="020B0604020202020204" pitchFamily="34" charset="0"/>
              <a:buChar char="•"/>
            </a:pPr>
            <a:r>
              <a:rPr lang="fr-FR" sz="1400" dirty="0">
                <a:latin typeface="Arial Narrow" panose="020B0606020202030204" pitchFamily="34" charset="0"/>
              </a:rPr>
              <a:t>Enrichir son lexique et découvrir à quoi ressemble l’agriculture et l’alimentation dans un territoire qui a réussi sa transition écologique et sociale.</a:t>
            </a:r>
          </a:p>
          <a:p>
            <a:endParaRPr lang="fr-FR" sz="1400" dirty="0">
              <a:latin typeface="Arial Narrow" panose="020B0606020202030204" pitchFamily="34" charset="0"/>
            </a:endParaRPr>
          </a:p>
        </p:txBody>
      </p:sp>
      <p:sp>
        <p:nvSpPr>
          <p:cNvPr id="21" name="Rectangle 20"/>
          <p:cNvSpPr/>
          <p:nvPr/>
        </p:nvSpPr>
        <p:spPr>
          <a:xfrm>
            <a:off x="6694184" y="2317879"/>
            <a:ext cx="2718649" cy="1446550"/>
          </a:xfrm>
          <a:prstGeom prst="rect">
            <a:avLst/>
          </a:prstGeom>
        </p:spPr>
        <p:txBody>
          <a:bodyPr wrap="square">
            <a:spAutoFit/>
          </a:bodyPr>
          <a:lstStyle/>
          <a:p>
            <a:r>
              <a:rPr lang="fr-FR" b="1" dirty="0">
                <a:latin typeface="Arial Narrow" panose="020B0606020202030204" pitchFamily="34" charset="0"/>
              </a:rPr>
              <a:t>Maternelle : </a:t>
            </a:r>
          </a:p>
          <a:p>
            <a:pPr marL="180975" indent="-180975">
              <a:buFont typeface="Arial" panose="020B0604020202020204" pitchFamily="34" charset="0"/>
              <a:buChar char="•"/>
            </a:pPr>
            <a:r>
              <a:rPr lang="fr-FR" sz="1400" dirty="0">
                <a:latin typeface="Arial Narrow" panose="020B0606020202030204" pitchFamily="34" charset="0"/>
              </a:rPr>
              <a:t>Dessiner, enrichir son langage et découvrir à quoi ressemble l’agriculture et l’alimentation dans un territoire qui a réussi sa transition écologique et sociale.</a:t>
            </a:r>
          </a:p>
        </p:txBody>
      </p:sp>
      <p:sp>
        <p:nvSpPr>
          <p:cNvPr id="22" name="Rectangle 21"/>
          <p:cNvSpPr/>
          <p:nvPr/>
        </p:nvSpPr>
        <p:spPr>
          <a:xfrm>
            <a:off x="181155" y="181155"/>
            <a:ext cx="9523562" cy="6487064"/>
          </a:xfrm>
          <a:prstGeom prst="rect">
            <a:avLst/>
          </a:prstGeom>
          <a:noFill/>
          <a:ln w="1270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5" name="Imag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08738" y="467694"/>
            <a:ext cx="828571" cy="828571"/>
          </a:xfrm>
          <a:prstGeom prst="rect">
            <a:avLst/>
          </a:prstGeom>
        </p:spPr>
      </p:pic>
    </p:spTree>
    <p:extLst>
      <p:ext uri="{BB962C8B-B14F-4D97-AF65-F5344CB8AC3E}">
        <p14:creationId xmlns:p14="http://schemas.microsoft.com/office/powerpoint/2010/main" val="306553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frastructure urbaine + sociale"/>
          <p:cNvSpPr/>
          <p:nvPr/>
        </p:nvSpPr>
        <p:spPr>
          <a:xfrm>
            <a:off x="102782" y="74428"/>
            <a:ext cx="2714026" cy="515938"/>
          </a:xfrm>
          <a:prstGeom prst="rect">
            <a:avLst/>
          </a:prstGeom>
          <a:solidFill>
            <a:srgbClr val="FF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pPr algn="ctr"/>
            <a:r>
              <a:rPr lang="fr-FR" sz="1300" dirty="0"/>
              <a:t>Alimentation, Agriculture</a:t>
            </a:r>
          </a:p>
          <a:p>
            <a:pPr algn="ctr"/>
            <a:r>
              <a:rPr lang="fr-FR" sz="1300" dirty="0"/>
              <a:t>23% des émissions de GES</a:t>
            </a:r>
            <a:endParaRPr sz="1300" dirty="0"/>
          </a:p>
        </p:txBody>
      </p:sp>
      <p:sp>
        <p:nvSpPr>
          <p:cNvPr id="7" name="ZoneTexte 6"/>
          <p:cNvSpPr txBox="1"/>
          <p:nvPr/>
        </p:nvSpPr>
        <p:spPr>
          <a:xfrm>
            <a:off x="70885" y="889854"/>
            <a:ext cx="4922874" cy="56579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28600" marR="0" indent="-228600" algn="l" defTabSz="2438338" rtl="0" fontAlgn="auto" latinLnBrk="0" hangingPunct="0">
              <a:lnSpc>
                <a:spcPct val="100000"/>
              </a:lnSpc>
              <a:spcBef>
                <a:spcPts val="0"/>
              </a:spcBef>
              <a:spcAft>
                <a:spcPts val="600"/>
              </a:spcAft>
              <a:buClrTx/>
              <a:buSzTx/>
              <a:buFont typeface="+mj-lt"/>
              <a:buAutoNum type="arabicPeriod"/>
              <a:tabLst/>
            </a:pPr>
            <a:r>
              <a:rPr kumimoji="0" lang="fr-FR" sz="1200" b="0" i="0" u="none" strike="noStrike" cap="none" spc="0" normalizeH="0" baseline="0" dirty="0">
                <a:ln>
                  <a:noFill/>
                </a:ln>
                <a:solidFill>
                  <a:srgbClr val="00B050"/>
                </a:solidFill>
                <a:effectLst/>
                <a:uFillTx/>
                <a:latin typeface="Arial Narrow" panose="020B0606020202030204" pitchFamily="34" charset="0"/>
                <a:sym typeface="Helvetica Neue"/>
              </a:rPr>
              <a:t>Demander au groupe </a:t>
            </a:r>
            <a:r>
              <a:rPr kumimoji="0" lang="fr-FR" sz="1200" b="0" i="0" u="none" strike="noStrike" cap="none" spc="0" normalizeH="0" baseline="0" dirty="0">
                <a:ln>
                  <a:noFill/>
                </a:ln>
                <a:solidFill>
                  <a:schemeClr val="tx1"/>
                </a:solidFill>
                <a:effectLst/>
                <a:uFillTx/>
                <a:latin typeface="Arial Narrow" panose="020B0606020202030204" pitchFamily="34" charset="0"/>
                <a:sym typeface="Helvetica Neue"/>
              </a:rPr>
              <a:t>: </a:t>
            </a:r>
            <a:r>
              <a:rPr kumimoji="0" lang="fr-FR" sz="1200" b="1" i="0" u="none" strike="noStrike" cap="none" spc="0" normalizeH="0" baseline="0" dirty="0">
                <a:ln>
                  <a:noFill/>
                </a:ln>
                <a:solidFill>
                  <a:schemeClr val="tx1"/>
                </a:solidFill>
                <a:effectLst/>
                <a:uFillTx/>
                <a:latin typeface="Arial Narrow" panose="020B0606020202030204" pitchFamily="34" charset="0"/>
                <a:sym typeface="Helvetica Neue"/>
              </a:rPr>
              <a:t>aujourd’hui quel</a:t>
            </a:r>
            <a:r>
              <a:rPr kumimoji="0" lang="fr-FR" sz="1200" b="1" i="0" u="none" strike="noStrike" cap="none" spc="0" normalizeH="0" dirty="0">
                <a:ln>
                  <a:noFill/>
                </a:ln>
                <a:solidFill>
                  <a:schemeClr val="tx1"/>
                </a:solidFill>
                <a:effectLst/>
                <a:uFillTx/>
                <a:latin typeface="Arial Narrow" panose="020B0606020202030204" pitchFamily="34" charset="0"/>
                <a:sym typeface="Helvetica Neue"/>
              </a:rPr>
              <a:t> est le modèle agricole ?</a:t>
            </a:r>
            <a:br>
              <a:rPr kumimoji="0" lang="fr-FR" sz="1200" b="1" i="0" u="none" strike="noStrike" cap="none" spc="0" normalizeH="0" dirty="0">
                <a:ln>
                  <a:noFill/>
                </a:ln>
                <a:solidFill>
                  <a:schemeClr val="tx1"/>
                </a:solidFill>
                <a:effectLst/>
                <a:uFillTx/>
                <a:latin typeface="Arial Narrow" panose="020B0606020202030204" pitchFamily="34" charset="0"/>
                <a:sym typeface="Helvetica Neue"/>
              </a:rPr>
            </a:br>
            <a:r>
              <a:rPr kumimoji="0" lang="fr-FR" sz="1200" b="0" i="0" u="none" strike="noStrike" cap="none" spc="0" normalizeH="0" dirty="0">
                <a:ln>
                  <a:noFill/>
                </a:ln>
                <a:solidFill>
                  <a:schemeClr val="tx1"/>
                </a:solidFill>
                <a:effectLst/>
                <a:uFillTx/>
                <a:latin typeface="Arial Narrow" panose="020B0606020202030204" pitchFamily="34" charset="0"/>
                <a:sym typeface="Helvetica Neue"/>
              </a:rPr>
              <a:t>&gt; intensif</a:t>
            </a:r>
          </a:p>
          <a:p>
            <a:pPr marL="228600" marR="0" indent="-228600" algn="l" defTabSz="2438338" rtl="0" fontAlgn="auto" latinLnBrk="0" hangingPunct="0">
              <a:lnSpc>
                <a:spcPct val="100000"/>
              </a:lnSpc>
              <a:spcBef>
                <a:spcPts val="0"/>
              </a:spcBef>
              <a:spcAft>
                <a:spcPts val="600"/>
              </a:spcAft>
              <a:buClrTx/>
              <a:buSzTx/>
              <a:buFont typeface="+mj-lt"/>
              <a:buAutoNum type="arabicPeriod"/>
              <a:tabLst/>
            </a:pPr>
            <a:r>
              <a:rPr kumimoji="0" lang="fr-FR" sz="1200" b="0" i="0" u="none" strike="noStrike" cap="none" spc="0" normalizeH="0" baseline="0" dirty="0">
                <a:ln>
                  <a:noFill/>
                </a:ln>
                <a:solidFill>
                  <a:srgbClr val="00B050"/>
                </a:solidFill>
                <a:effectLst/>
                <a:uFillTx/>
                <a:latin typeface="Arial Narrow" panose="020B0606020202030204" pitchFamily="34" charset="0"/>
                <a:sym typeface="Helvetica Neue"/>
              </a:rPr>
              <a:t>Poser la carte chantier </a:t>
            </a:r>
            <a:r>
              <a:rPr lang="fr-FR" sz="1200" b="1" dirty="0">
                <a:solidFill>
                  <a:srgbClr val="00B050"/>
                </a:solidFill>
                <a:latin typeface="Arial Narrow" panose="020B0606020202030204" pitchFamily="34" charset="0"/>
              </a:rPr>
              <a:t>A</a:t>
            </a:r>
            <a:r>
              <a:rPr kumimoji="0" lang="fr-FR" sz="1200" b="1" i="0" u="none" strike="noStrike" cap="none" spc="0" normalizeH="0" baseline="0" dirty="0">
                <a:ln>
                  <a:noFill/>
                </a:ln>
                <a:solidFill>
                  <a:srgbClr val="00B050"/>
                </a:solidFill>
                <a:effectLst/>
                <a:uFillTx/>
                <a:latin typeface="Arial Narrow" panose="020B0606020202030204" pitchFamily="34" charset="0"/>
                <a:sym typeface="Helvetica Neue"/>
              </a:rPr>
              <a:t>griculture </a:t>
            </a:r>
            <a:r>
              <a:rPr lang="fr-FR" sz="1200" b="1" dirty="0">
                <a:solidFill>
                  <a:srgbClr val="00B050"/>
                </a:solidFill>
                <a:latin typeface="Arial Narrow" panose="020B0606020202030204" pitchFamily="34" charset="0"/>
              </a:rPr>
              <a:t>A</a:t>
            </a:r>
            <a:r>
              <a:rPr kumimoji="0" lang="fr-FR" sz="1200" b="1" i="0" u="none" strike="noStrike" cap="none" spc="0" normalizeH="0" baseline="0" dirty="0">
                <a:ln>
                  <a:noFill/>
                </a:ln>
                <a:solidFill>
                  <a:srgbClr val="00B050"/>
                </a:solidFill>
                <a:effectLst/>
                <a:uFillTx/>
                <a:latin typeface="Arial Narrow" panose="020B0606020202030204" pitchFamily="34" charset="0"/>
                <a:sym typeface="Helvetica Neue"/>
              </a:rPr>
              <a:t>limentation</a:t>
            </a:r>
            <a:r>
              <a:rPr kumimoji="0" lang="fr-FR" sz="1200" b="0" i="0" u="none" strike="noStrike" cap="none" spc="0" normalizeH="0" baseline="0" dirty="0">
                <a:ln>
                  <a:noFill/>
                </a:ln>
                <a:solidFill>
                  <a:srgbClr val="00B050"/>
                </a:solidFill>
                <a:effectLst/>
                <a:uFillTx/>
                <a:latin typeface="Arial Narrow" panose="020B0606020202030204" pitchFamily="34" charset="0"/>
                <a:sym typeface="Helvetica Neue"/>
              </a:rPr>
              <a:t> et demander au</a:t>
            </a:r>
            <a:r>
              <a:rPr kumimoji="0" lang="fr-FR" sz="1200" b="0" i="0" u="none" strike="noStrike" cap="none" spc="0" normalizeH="0" dirty="0">
                <a:ln>
                  <a:noFill/>
                </a:ln>
                <a:solidFill>
                  <a:srgbClr val="00B050"/>
                </a:solidFill>
                <a:effectLst/>
                <a:uFillTx/>
                <a:latin typeface="Arial Narrow" panose="020B0606020202030204" pitchFamily="34" charset="0"/>
                <a:sym typeface="Helvetica Neue"/>
              </a:rPr>
              <a:t> groupe </a:t>
            </a:r>
            <a:br>
              <a:rPr kumimoji="0" lang="fr-FR" sz="1200" b="0" i="0" u="none" strike="noStrike" cap="none" spc="0" normalizeH="0" dirty="0">
                <a:ln>
                  <a:noFill/>
                </a:ln>
                <a:solidFill>
                  <a:srgbClr val="00B050"/>
                </a:solidFill>
                <a:effectLst/>
                <a:uFillTx/>
                <a:latin typeface="Arial Narrow" panose="020B0606020202030204" pitchFamily="34" charset="0"/>
                <a:sym typeface="Helvetica Neue"/>
              </a:rPr>
            </a:br>
            <a:r>
              <a:rPr lang="fr-FR" sz="1200" b="1" dirty="0">
                <a:solidFill>
                  <a:schemeClr val="tx1"/>
                </a:solidFill>
                <a:latin typeface="Arial Narrow" panose="020B0606020202030204" pitchFamily="34" charset="0"/>
              </a:rPr>
              <a:t>A</a:t>
            </a:r>
            <a:r>
              <a:rPr kumimoji="0" lang="fr-FR" sz="1200" b="1" i="0" u="none" strike="noStrike" cap="none" spc="0" normalizeH="0" dirty="0">
                <a:ln>
                  <a:noFill/>
                </a:ln>
                <a:solidFill>
                  <a:schemeClr val="tx1"/>
                </a:solidFill>
                <a:effectLst/>
                <a:uFillTx/>
                <a:latin typeface="Arial Narrow" panose="020B0606020202030204" pitchFamily="34" charset="0"/>
                <a:sym typeface="Helvetica Neue"/>
              </a:rPr>
              <a:t> quoi ressemble l’agriculture en 2050 ? </a:t>
            </a:r>
            <a:br>
              <a:rPr kumimoji="0" lang="fr-FR" sz="1200" b="1" i="0" u="none" strike="noStrike" cap="none" spc="0" normalizeH="0" dirty="0">
                <a:ln>
                  <a:noFill/>
                </a:ln>
                <a:solidFill>
                  <a:schemeClr val="tx1"/>
                </a:solidFill>
                <a:effectLst/>
                <a:uFillTx/>
                <a:latin typeface="Arial Narrow" panose="020B0606020202030204" pitchFamily="34" charset="0"/>
                <a:sym typeface="Helvetica Neue"/>
              </a:rPr>
            </a:br>
            <a:r>
              <a:rPr kumimoji="0" lang="fr-FR" sz="1200" b="0" i="0" u="none" strike="noStrike" cap="none" spc="0" normalizeH="0" dirty="0">
                <a:ln>
                  <a:noFill/>
                </a:ln>
                <a:solidFill>
                  <a:srgbClr val="00B050"/>
                </a:solidFill>
                <a:effectLst/>
                <a:uFillTx/>
                <a:latin typeface="Arial Narrow" panose="020B0606020202030204" pitchFamily="34" charset="0"/>
                <a:sym typeface="Helvetica Neue"/>
              </a:rPr>
              <a:t>Réponse </a:t>
            </a:r>
            <a:r>
              <a:rPr kumimoji="0" lang="fr-FR" sz="1200" b="0" i="0" u="none" strike="noStrike" cap="none" spc="0" normalizeH="0" dirty="0">
                <a:ln>
                  <a:noFill/>
                </a:ln>
                <a:solidFill>
                  <a:schemeClr val="tx1"/>
                </a:solidFill>
                <a:effectLst/>
                <a:uFillTx/>
                <a:latin typeface="Arial Narrow" panose="020B0606020202030204" pitchFamily="34" charset="0"/>
                <a:sym typeface="Helvetica Neue"/>
              </a:rPr>
              <a:t>: généralisation des fermes en polyculture élevage</a:t>
            </a:r>
          </a:p>
          <a:p>
            <a:pPr marL="180975" lvl="3" indent="219075" algn="l" defTabSz="2438338">
              <a:buFont typeface="Arial" panose="020B0604020202020204" pitchFamily="34" charset="0"/>
              <a:buChar char="•"/>
            </a:pPr>
            <a:r>
              <a:rPr lang="fr-FR" sz="1200" b="1" dirty="0">
                <a:solidFill>
                  <a:schemeClr val="tx1"/>
                </a:solidFill>
                <a:latin typeface="Arial Narrow" panose="020B0606020202030204" pitchFamily="34" charset="0"/>
              </a:rPr>
              <a:t>Que produit la ferme ? </a:t>
            </a:r>
            <a:endParaRPr lang="fr-FR" sz="1200" b="1" dirty="0">
              <a:solidFill>
                <a:srgbClr val="00B050"/>
              </a:solidFill>
              <a:latin typeface="Arial Narrow" panose="020B0606020202030204" pitchFamily="34" charset="0"/>
            </a:endParaRPr>
          </a:p>
          <a:p>
            <a:pPr marL="627063" lvl="5" indent="-228600" algn="l" defTabSz="2438338">
              <a:buFontTx/>
              <a:buChar char="−"/>
            </a:pPr>
            <a:r>
              <a:rPr lang="fr-FR" sz="1200" dirty="0">
                <a:solidFill>
                  <a:schemeClr val="tx1"/>
                </a:solidFill>
                <a:latin typeface="Arial Narrow" panose="020B0606020202030204" pitchFamily="34" charset="0"/>
              </a:rPr>
              <a:t>Des légumes, des fruits, des céréales </a:t>
            </a:r>
          </a:p>
          <a:p>
            <a:pPr marL="627063" lvl="5" indent="-228600" algn="l" defTabSz="2438338">
              <a:buFontTx/>
              <a:buChar char="−"/>
            </a:pPr>
            <a:r>
              <a:rPr lang="fr-FR" sz="1200" dirty="0">
                <a:solidFill>
                  <a:schemeClr val="tx1"/>
                </a:solidFill>
                <a:latin typeface="Arial Narrow" panose="020B0606020202030204" pitchFamily="34" charset="0"/>
              </a:rPr>
              <a:t>De l’élevage : vaches, porcs, poules en extensifs qui respectent le bien-être animal. Aujourd’hui 80 % de la viande provient d’élevages industriels où les animaux dispose de très peu d’espace. Une poule vit sur une feuille A4.</a:t>
            </a:r>
          </a:p>
          <a:p>
            <a:pPr marL="627063" lvl="5" indent="-228600" algn="l" defTabSz="2438338">
              <a:spcAft>
                <a:spcPts val="600"/>
              </a:spcAft>
              <a:buFontTx/>
              <a:buChar char="−"/>
            </a:pPr>
            <a:r>
              <a:rPr lang="fr-FR" sz="1200" dirty="0">
                <a:solidFill>
                  <a:schemeClr val="tx1"/>
                </a:solidFill>
                <a:latin typeface="Arial Narrow" panose="020B0606020202030204" pitchFamily="34" charset="0"/>
              </a:rPr>
              <a:t>Cette diversification des productions permet aux fermes de mieux encaisser les risques climatiques, mais cela nécessite plus d’expertise car ce sont des écosystèmes complexes. Ils nécessitent aussi plus de mains d’œuvre.</a:t>
            </a:r>
          </a:p>
          <a:p>
            <a:pPr marL="361950" lvl="1" indent="-171450" algn="l">
              <a:buFont typeface="Arial" panose="020B0604020202020204" pitchFamily="34" charset="0"/>
              <a:buChar char="•"/>
            </a:pPr>
            <a:r>
              <a:rPr lang="fr-FR" sz="1200" dirty="0">
                <a:solidFill>
                  <a:schemeClr val="tx1"/>
                </a:solidFill>
                <a:latin typeface="Arial Narrow" panose="020B0606020202030204" pitchFamily="34" charset="0"/>
              </a:rPr>
              <a:t>Les pratiques agricoles évoluent vers l’agro écologie : </a:t>
            </a:r>
          </a:p>
          <a:p>
            <a:pPr marL="627063" lvl="1" indent="-171450" algn="l">
              <a:buFontTx/>
              <a:buChar char="−"/>
            </a:pPr>
            <a:r>
              <a:rPr lang="fr-FR" sz="1200" dirty="0">
                <a:solidFill>
                  <a:schemeClr val="tx1"/>
                </a:solidFill>
                <a:latin typeface="Arial Narrow" panose="020B0606020202030204" pitchFamily="34" charset="0"/>
              </a:rPr>
              <a:t>On évite le labour, pour favoriser le stockage de CO</a:t>
            </a:r>
            <a:r>
              <a:rPr lang="fr-FR" sz="1200" baseline="-25000" dirty="0">
                <a:solidFill>
                  <a:schemeClr val="tx1"/>
                </a:solidFill>
                <a:latin typeface="Arial Narrow" panose="020B0606020202030204" pitchFamily="34" charset="0"/>
              </a:rPr>
              <a:t>2</a:t>
            </a:r>
            <a:r>
              <a:rPr lang="fr-FR" sz="1200" dirty="0">
                <a:solidFill>
                  <a:schemeClr val="tx1"/>
                </a:solidFill>
                <a:latin typeface="Arial Narrow" panose="020B0606020202030204" pitchFamily="34" charset="0"/>
              </a:rPr>
              <a:t> dans le sol.</a:t>
            </a:r>
          </a:p>
          <a:p>
            <a:pPr marL="627063" lvl="1" indent="-171450" algn="l">
              <a:buFontTx/>
              <a:buChar char="−"/>
            </a:pPr>
            <a:r>
              <a:rPr lang="fr-FR" sz="1200" dirty="0">
                <a:solidFill>
                  <a:schemeClr val="tx1"/>
                </a:solidFill>
                <a:latin typeface="Arial Narrow" panose="020B0606020202030204" pitchFamily="34" charset="0"/>
              </a:rPr>
              <a:t>On développe les engrais naturels : le fumier et la plantation de légumineuses entre 2 cultures, qui permettent de se passer des engrais chimiques.</a:t>
            </a:r>
          </a:p>
          <a:p>
            <a:pPr marL="627063" lvl="1" indent="-171450" algn="l">
              <a:buFontTx/>
              <a:buChar char="−"/>
            </a:pPr>
            <a:r>
              <a:rPr lang="fr-FR" sz="1200" dirty="0">
                <a:solidFill>
                  <a:schemeClr val="tx1"/>
                </a:solidFill>
                <a:latin typeface="Arial Narrow" panose="020B0606020202030204" pitchFamily="34" charset="0"/>
              </a:rPr>
              <a:t>On diminue le recours aux engins agricoles et on redéveloppe la traction animale.</a:t>
            </a:r>
          </a:p>
          <a:p>
            <a:pPr marL="627063" lvl="1" indent="-171450" algn="l">
              <a:spcAft>
                <a:spcPts val="600"/>
              </a:spcAft>
              <a:buFontTx/>
              <a:buChar char="−"/>
            </a:pPr>
            <a:r>
              <a:rPr lang="fr-FR" sz="1200" dirty="0">
                <a:solidFill>
                  <a:schemeClr val="tx1"/>
                </a:solidFill>
                <a:latin typeface="Arial Narrow" panose="020B0606020202030204" pitchFamily="34" charset="0"/>
              </a:rPr>
              <a:t>On évite au maximum le recours aux pesticides qui polluent notre environnement et nuisent à notre santé.</a:t>
            </a:r>
            <a:endParaRPr lang="fr-FR" sz="1200" dirty="0">
              <a:latin typeface="Arial Narrow" panose="020B0606020202030204" pitchFamily="34" charset="0"/>
            </a:endParaRPr>
          </a:p>
          <a:p>
            <a:pPr marL="361950" indent="-171450" algn="l">
              <a:spcAft>
                <a:spcPts val="600"/>
              </a:spcAft>
              <a:buFont typeface="Arial" panose="020B0604020202020204" pitchFamily="34" charset="0"/>
              <a:buChar char="•"/>
            </a:pPr>
            <a:r>
              <a:rPr lang="fr-FR" sz="1200" dirty="0">
                <a:solidFill>
                  <a:schemeClr val="tx1"/>
                </a:solidFill>
                <a:latin typeface="Arial Narrow" panose="020B0606020202030204" pitchFamily="34" charset="0"/>
              </a:rPr>
              <a:t>Sur la ferme on a produit de l’énergie : serre chauffée par le soleil, panneaux photovoltaïques, éolienne, méthanisation, bois de chauffage.</a:t>
            </a:r>
          </a:p>
          <a:p>
            <a:pPr marL="361950" indent="-171450" algn="l">
              <a:buFont typeface="Arial" panose="020B0604020202020204" pitchFamily="34" charset="0"/>
              <a:buChar char="•"/>
            </a:pPr>
            <a:r>
              <a:rPr lang="fr-FR" sz="1200" dirty="0">
                <a:solidFill>
                  <a:srgbClr val="00B050"/>
                </a:solidFill>
                <a:latin typeface="Arial Narrow" panose="020B0606020202030204" pitchFamily="34" charset="0"/>
              </a:rPr>
              <a:t>Présenter la </a:t>
            </a:r>
            <a:r>
              <a:rPr lang="fr-FR" sz="1200" b="1" dirty="0">
                <a:solidFill>
                  <a:srgbClr val="00B050"/>
                </a:solidFill>
                <a:latin typeface="Arial Narrow" panose="020B0606020202030204" pitchFamily="34" charset="0"/>
              </a:rPr>
              <a:t>carte prospective agriculture</a:t>
            </a:r>
          </a:p>
          <a:p>
            <a:pPr marL="1169988" lvl="4" indent="-228600" algn="l" defTabSz="2438338">
              <a:buFont typeface="Arial" panose="020B0604020202020204" pitchFamily="34" charset="0"/>
              <a:buChar char="•"/>
            </a:pPr>
            <a:endParaRPr lang="fr-FR" sz="1200" dirty="0">
              <a:solidFill>
                <a:schemeClr val="tx1"/>
              </a:solidFill>
              <a:latin typeface="Arial Narrow" panose="020B0606020202030204" pitchFamily="34" charset="0"/>
            </a:endParaRPr>
          </a:p>
        </p:txBody>
      </p:sp>
      <p:sp>
        <p:nvSpPr>
          <p:cNvPr id="8" name="ZoneTexte 7"/>
          <p:cNvSpPr txBox="1"/>
          <p:nvPr/>
        </p:nvSpPr>
        <p:spPr>
          <a:xfrm>
            <a:off x="4993759" y="897136"/>
            <a:ext cx="4834270" cy="26263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361950" lvl="3" indent="-228600" algn="l" defTabSz="2438338">
              <a:spcBef>
                <a:spcPts val="600"/>
              </a:spcBef>
              <a:spcAft>
                <a:spcPts val="600"/>
              </a:spcAft>
              <a:buFont typeface="+mj-lt"/>
              <a:buAutoNum type="arabicPeriod" startAt="3"/>
            </a:pPr>
            <a:r>
              <a:rPr lang="fr-FR" sz="1200" dirty="0">
                <a:solidFill>
                  <a:srgbClr val="00B050"/>
                </a:solidFill>
                <a:latin typeface="Arial Narrow" panose="020B0606020202030204" pitchFamily="34" charset="0"/>
              </a:rPr>
              <a:t>Lire le texte de la Marianne et montrer les greniers, développer en vous appuyant sur vidéo le </a:t>
            </a:r>
            <a:r>
              <a:rPr lang="fr-FR" sz="1200" dirty="0" err="1">
                <a:solidFill>
                  <a:srgbClr val="00B050"/>
                </a:solidFill>
                <a:latin typeface="Arial Narrow" panose="020B0606020202030204" pitchFamily="34" charset="0"/>
              </a:rPr>
              <a:t>TEDx</a:t>
            </a:r>
            <a:r>
              <a:rPr lang="fr-FR" sz="1200" dirty="0">
                <a:solidFill>
                  <a:srgbClr val="00B050"/>
                </a:solidFill>
                <a:latin typeface="Arial Narrow" panose="020B0606020202030204" pitchFamily="34" charset="0"/>
              </a:rPr>
              <a:t> Stéphane </a:t>
            </a:r>
            <a:r>
              <a:rPr lang="fr-FR" sz="1200" dirty="0" err="1">
                <a:solidFill>
                  <a:srgbClr val="00B050"/>
                </a:solidFill>
                <a:latin typeface="Arial Narrow" panose="020B0606020202030204" pitchFamily="34" charset="0"/>
              </a:rPr>
              <a:t>Linou</a:t>
            </a:r>
            <a:r>
              <a:rPr lang="fr-FR" sz="1200" dirty="0">
                <a:solidFill>
                  <a:srgbClr val="00B050"/>
                </a:solidFill>
                <a:latin typeface="Arial Narrow" panose="020B0606020202030204" pitchFamily="34" charset="0"/>
              </a:rPr>
              <a:t> « </a:t>
            </a:r>
            <a:r>
              <a:rPr lang="fr-FR" sz="1200" dirty="0">
                <a:solidFill>
                  <a:schemeClr val="accent5"/>
                </a:solidFill>
                <a:latin typeface="Arial Narrow" panose="020B0606020202030204" pitchFamily="34" charset="0"/>
              </a:rPr>
              <a:t>R</a:t>
            </a:r>
            <a:r>
              <a:rPr lang="fr-FR" sz="1200" dirty="0">
                <a:solidFill>
                  <a:srgbClr val="00B050"/>
                </a:solidFill>
                <a:latin typeface="Arial Narrow" panose="020B0606020202030204" pitchFamily="34" charset="0"/>
                <a:hlinkClick r:id="rId2"/>
              </a:rPr>
              <a:t>ésilience alimentaire et sécurité nationale</a:t>
            </a:r>
            <a:r>
              <a:rPr lang="fr-FR" sz="1200" dirty="0">
                <a:solidFill>
                  <a:srgbClr val="00B050"/>
                </a:solidFill>
                <a:latin typeface="Arial Narrow" panose="020B0606020202030204" pitchFamily="34" charset="0"/>
              </a:rPr>
              <a:t> » sur YouTube. </a:t>
            </a:r>
            <a:br>
              <a:rPr lang="fr-FR" sz="1200" dirty="0">
                <a:solidFill>
                  <a:srgbClr val="00B050"/>
                </a:solidFill>
                <a:latin typeface="Arial Narrow" panose="020B0606020202030204" pitchFamily="34" charset="0"/>
              </a:rPr>
            </a:br>
            <a:r>
              <a:rPr lang="fr-FR" sz="1200" dirty="0">
                <a:latin typeface="Arial Narrow" panose="020B0606020202030204" pitchFamily="34" charset="0"/>
              </a:rPr>
              <a:t>On redéveloppe les ceintures maraîchères, l’agriculture urbaine et les circuits courts pour préserver la sécurité alimentaire des villes. </a:t>
            </a:r>
            <a:br>
              <a:rPr lang="fr-FR" sz="1200" dirty="0">
                <a:latin typeface="Arial Narrow" panose="020B0606020202030204" pitchFamily="34" charset="0"/>
              </a:rPr>
            </a:br>
            <a:br>
              <a:rPr lang="fr-FR" sz="1200" dirty="0">
                <a:latin typeface="Arial Narrow" panose="020B0606020202030204" pitchFamily="34" charset="0"/>
              </a:rPr>
            </a:br>
            <a:r>
              <a:rPr lang="fr-FR" sz="1200" dirty="0">
                <a:solidFill>
                  <a:schemeClr val="tx1"/>
                </a:solidFill>
                <a:latin typeface="Arial Narrow" panose="020B0606020202030204" pitchFamily="34" charset="0"/>
              </a:rPr>
              <a:t>En zone méditerranéenne comme on aura le climat du sud de l’Andalousie, il faudra aussi adapter nos cultures et basculer sur l’olivier, le néflier, le pistachier, le lin, les légumineuses, le petit épeautre. Développer les filières locales, les outils de transformation et la consommation locale. </a:t>
            </a:r>
          </a:p>
          <a:p>
            <a:pPr marL="361950" lvl="3" indent="-228600" algn="l" defTabSz="2438338">
              <a:spcBef>
                <a:spcPts val="600"/>
              </a:spcBef>
              <a:spcAft>
                <a:spcPts val="600"/>
              </a:spcAft>
              <a:buFont typeface="+mj-lt"/>
              <a:buAutoNum type="arabicPeriod" startAt="3"/>
            </a:pPr>
            <a:r>
              <a:rPr lang="fr-FR" sz="1200" dirty="0">
                <a:solidFill>
                  <a:srgbClr val="00B050"/>
                </a:solidFill>
                <a:latin typeface="Arial Narrow" panose="020B0606020202030204" pitchFamily="34" charset="0"/>
              </a:rPr>
              <a:t>Présenter la </a:t>
            </a:r>
            <a:r>
              <a:rPr lang="fr-FR" sz="1200" b="1" dirty="0">
                <a:solidFill>
                  <a:srgbClr val="00B050"/>
                </a:solidFill>
                <a:latin typeface="Arial Narrow" panose="020B0606020202030204" pitchFamily="34" charset="0"/>
              </a:rPr>
              <a:t>carte prospective alimentation</a:t>
            </a:r>
            <a:br>
              <a:rPr lang="fr-FR" sz="1200" dirty="0">
                <a:solidFill>
                  <a:srgbClr val="00B050"/>
                </a:solidFill>
                <a:latin typeface="Arial Narrow" panose="020B0606020202030204" pitchFamily="34" charset="0"/>
              </a:rPr>
            </a:br>
            <a:endParaRPr lang="fr-FR" sz="1200" dirty="0">
              <a:latin typeface="Arial Narrow" panose="020B0606020202030204" pitchFamily="34" charset="0"/>
            </a:endParaRPr>
          </a:p>
        </p:txBody>
      </p:sp>
      <p:cxnSp>
        <p:nvCxnSpPr>
          <p:cNvPr id="10" name="Connecteur droit 9"/>
          <p:cNvCxnSpPr/>
          <p:nvPr/>
        </p:nvCxnSpPr>
        <p:spPr>
          <a:xfrm>
            <a:off x="5003996" y="705188"/>
            <a:ext cx="71279" cy="607838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9" name="Rectangle 8"/>
          <p:cNvSpPr/>
          <p:nvPr/>
        </p:nvSpPr>
        <p:spPr>
          <a:xfrm>
            <a:off x="842682" y="1507281"/>
            <a:ext cx="2259452"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p:cNvSpPr/>
          <p:nvPr/>
        </p:nvSpPr>
        <p:spPr>
          <a:xfrm>
            <a:off x="6095606" y="3026204"/>
            <a:ext cx="1836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p:cNvSpPr/>
          <p:nvPr/>
        </p:nvSpPr>
        <p:spPr>
          <a:xfrm>
            <a:off x="1192702" y="6021364"/>
            <a:ext cx="1764000" cy="180000"/>
          </a:xfrm>
          <a:prstGeom prst="rect">
            <a:avLst/>
          </a:prstGeom>
          <a:solidFill>
            <a:srgbClr val="61D836">
              <a:alpha val="4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ZoneTexte 11"/>
          <p:cNvSpPr txBox="1"/>
          <p:nvPr/>
        </p:nvSpPr>
        <p:spPr>
          <a:xfrm>
            <a:off x="3577264" y="74428"/>
            <a:ext cx="5988711" cy="523220"/>
          </a:xfrm>
          <a:prstGeom prst="rect">
            <a:avLst/>
          </a:prstGeom>
          <a:noFill/>
          <a:ln>
            <a:solidFill>
              <a:srgbClr val="FF0000"/>
            </a:solidFill>
          </a:ln>
        </p:spPr>
        <p:txBody>
          <a:bodyPr wrap="square" rtlCol="0">
            <a:spAutoFit/>
          </a:bodyPr>
          <a:lstStyle/>
          <a:p>
            <a:r>
              <a:rPr lang="fr-FR" sz="1400" dirty="0">
                <a:solidFill>
                  <a:srgbClr val="FF0000"/>
                </a:solidFill>
              </a:rPr>
              <a:t>Ce déroulé a été créé pour les formations adultes, il n’a pas vocation à être suivi avec les enfants, mais vous permettra de mieux maîtriser </a:t>
            </a:r>
            <a:r>
              <a:rPr lang="fr-FR" sz="1400" dirty="0">
                <a:solidFill>
                  <a:srgbClr val="FF0000"/>
                </a:solidFill>
                <a:latin typeface="Arial Narrow" panose="020B0606020202030204" pitchFamily="34" charset="0"/>
              </a:rPr>
              <a:t>Renaissance </a:t>
            </a:r>
            <a:r>
              <a:rPr lang="fr-FR" sz="1400" cap="all" dirty="0">
                <a:solidFill>
                  <a:srgbClr val="FF0000"/>
                </a:solidFill>
                <a:latin typeface="Arial Narrow" panose="020B0606020202030204" pitchFamily="34" charset="0"/>
              </a:rPr>
              <a:t>é</a:t>
            </a:r>
            <a:r>
              <a:rPr lang="fr-FR" sz="1400" dirty="0">
                <a:solidFill>
                  <a:srgbClr val="FF0000"/>
                </a:solidFill>
                <a:latin typeface="Arial Narrow" panose="020B0606020202030204" pitchFamily="34" charset="0"/>
              </a:rPr>
              <a:t>cologique </a:t>
            </a:r>
            <a:endParaRPr lang="fr-FR" sz="1400" dirty="0">
              <a:solidFill>
                <a:srgbClr val="FF0000"/>
              </a:solidFill>
            </a:endParaRPr>
          </a:p>
        </p:txBody>
      </p:sp>
    </p:spTree>
    <p:extLst>
      <p:ext uri="{BB962C8B-B14F-4D97-AF65-F5344CB8AC3E}">
        <p14:creationId xmlns:p14="http://schemas.microsoft.com/office/powerpoint/2010/main" val="331655612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072416" y="1623546"/>
            <a:ext cx="3813865" cy="523220"/>
          </a:xfrm>
          <a:prstGeom prst="rect">
            <a:avLst/>
          </a:prstGeom>
          <a:noFill/>
        </p:spPr>
        <p:txBody>
          <a:bodyPr wrap="none" rtlCol="0">
            <a:spAutoFit/>
          </a:bodyPr>
          <a:lstStyle/>
          <a:p>
            <a:r>
              <a:rPr lang="fr-FR" sz="2800" cap="all" dirty="0">
                <a:latin typeface="Bahnschrift SemiBold" panose="020B0502040204020203" pitchFamily="34" charset="0"/>
              </a:rPr>
              <a:t>Créer de la valeur</a:t>
            </a:r>
          </a:p>
        </p:txBody>
      </p:sp>
      <p:pic>
        <p:nvPicPr>
          <p:cNvPr id="7" name="Image 6"/>
          <p:cNvPicPr>
            <a:picLocks noChangeAspect="1"/>
          </p:cNvPicPr>
          <p:nvPr/>
        </p:nvPicPr>
        <p:blipFill>
          <a:blip r:embed="rId2"/>
          <a:stretch>
            <a:fillRect/>
          </a:stretch>
        </p:blipFill>
        <p:spPr>
          <a:xfrm>
            <a:off x="6982746" y="4766291"/>
            <a:ext cx="545925" cy="559923"/>
          </a:xfrm>
          <a:prstGeom prst="rect">
            <a:avLst/>
          </a:prstGeom>
        </p:spPr>
      </p:pic>
      <p:pic>
        <p:nvPicPr>
          <p:cNvPr id="8" name="Image 7"/>
          <p:cNvPicPr>
            <a:picLocks noChangeAspect="1"/>
          </p:cNvPicPr>
          <p:nvPr/>
        </p:nvPicPr>
        <p:blipFill>
          <a:blip r:embed="rId3"/>
          <a:stretch>
            <a:fillRect/>
          </a:stretch>
        </p:blipFill>
        <p:spPr>
          <a:xfrm>
            <a:off x="3590431" y="389078"/>
            <a:ext cx="517929" cy="489933"/>
          </a:xfrm>
          <a:prstGeom prst="rect">
            <a:avLst/>
          </a:prstGeom>
        </p:spPr>
      </p:pic>
      <p:pic>
        <p:nvPicPr>
          <p:cNvPr id="9" name="Image 8"/>
          <p:cNvPicPr>
            <a:picLocks noChangeAspect="1"/>
          </p:cNvPicPr>
          <p:nvPr/>
        </p:nvPicPr>
        <p:blipFill>
          <a:blip r:embed="rId4"/>
          <a:stretch>
            <a:fillRect/>
          </a:stretch>
        </p:blipFill>
        <p:spPr>
          <a:xfrm>
            <a:off x="7010742" y="2175738"/>
            <a:ext cx="489933" cy="517929"/>
          </a:xfrm>
          <a:prstGeom prst="rect">
            <a:avLst/>
          </a:prstGeom>
        </p:spPr>
      </p:pic>
      <p:pic>
        <p:nvPicPr>
          <p:cNvPr id="11" name="Image 10"/>
          <p:cNvPicPr>
            <a:picLocks noChangeAspect="1"/>
          </p:cNvPicPr>
          <p:nvPr/>
        </p:nvPicPr>
        <p:blipFill>
          <a:blip r:embed="rId5"/>
          <a:stretch>
            <a:fillRect/>
          </a:stretch>
        </p:blipFill>
        <p:spPr>
          <a:xfrm>
            <a:off x="547483" y="279693"/>
            <a:ext cx="573921" cy="517929"/>
          </a:xfrm>
          <a:prstGeom prst="rect">
            <a:avLst/>
          </a:prstGeom>
        </p:spPr>
      </p:pic>
      <p:pic>
        <p:nvPicPr>
          <p:cNvPr id="12" name="Image 11"/>
          <p:cNvPicPr>
            <a:picLocks noChangeAspect="1"/>
          </p:cNvPicPr>
          <p:nvPr/>
        </p:nvPicPr>
        <p:blipFill>
          <a:blip r:embed="rId6"/>
          <a:stretch>
            <a:fillRect/>
          </a:stretch>
        </p:blipFill>
        <p:spPr>
          <a:xfrm>
            <a:off x="6906976" y="279694"/>
            <a:ext cx="517929" cy="517929"/>
          </a:xfrm>
          <a:prstGeom prst="rect">
            <a:avLst/>
          </a:prstGeom>
        </p:spPr>
      </p:pic>
      <p:sp>
        <p:nvSpPr>
          <p:cNvPr id="13" name="ZoneTexte 12"/>
          <p:cNvSpPr txBox="1"/>
          <p:nvPr/>
        </p:nvSpPr>
        <p:spPr>
          <a:xfrm>
            <a:off x="7397342" y="279696"/>
            <a:ext cx="2368076" cy="1877437"/>
          </a:xfrm>
          <a:prstGeom prst="rect">
            <a:avLst/>
          </a:prstGeom>
          <a:noFill/>
        </p:spPr>
        <p:txBody>
          <a:bodyPr wrap="square" rtlCol="0">
            <a:spAutoFit/>
          </a:bodyPr>
          <a:lstStyle/>
          <a:p>
            <a:pPr algn="l"/>
            <a:r>
              <a:rPr lang="fr-FR" sz="1600" cap="all" dirty="0">
                <a:latin typeface="Bahnschrift SemiBold" panose="020B0502040204020203" pitchFamily="34" charset="0"/>
              </a:rPr>
              <a:t>Stockage carbone</a:t>
            </a:r>
          </a:p>
          <a:p>
            <a:pPr algn="l"/>
            <a:r>
              <a:rPr lang="fr-FR" sz="1200" dirty="0"/>
              <a:t>Ne plus labourer car cela détruit la vie du sol et émet du carbone. Le sol ne doit jamais être à nu. Développer les cultures intermédiaires de légumineuses, faucher et faire du semis direct sans labourer.</a:t>
            </a:r>
          </a:p>
          <a:p>
            <a:endParaRPr lang="fr-FR" sz="1600" cap="all" dirty="0">
              <a:latin typeface="Bahnschrift SemiBold" panose="020B0502040204020203" pitchFamily="34" charset="0"/>
            </a:endParaRPr>
          </a:p>
        </p:txBody>
      </p:sp>
      <p:sp>
        <p:nvSpPr>
          <p:cNvPr id="14" name="ZoneTexte 13"/>
          <p:cNvSpPr txBox="1"/>
          <p:nvPr/>
        </p:nvSpPr>
        <p:spPr>
          <a:xfrm>
            <a:off x="7464564" y="3316085"/>
            <a:ext cx="2350277" cy="1508105"/>
          </a:xfrm>
          <a:prstGeom prst="rect">
            <a:avLst/>
          </a:prstGeom>
          <a:noFill/>
        </p:spPr>
        <p:txBody>
          <a:bodyPr wrap="square" rtlCol="0">
            <a:spAutoFit/>
          </a:bodyPr>
          <a:lstStyle/>
          <a:p>
            <a:pPr algn="l"/>
            <a:r>
              <a:rPr lang="fr-FR" sz="1600" cap="all" dirty="0">
                <a:latin typeface="Bahnschrift SemiBold" panose="020B0502040204020203" pitchFamily="34" charset="0"/>
              </a:rPr>
              <a:t>Production d’énergie</a:t>
            </a:r>
          </a:p>
          <a:p>
            <a:pPr algn="l"/>
            <a:r>
              <a:rPr lang="fr-FR" sz="1200" dirty="0"/>
              <a:t>Inertie thermique des murs en pierre pour protéger les vergers du gel, énergie solaire (toit + serre), éolienne, méthanisation (gaz issu des biodéchets)</a:t>
            </a:r>
          </a:p>
        </p:txBody>
      </p:sp>
      <p:sp>
        <p:nvSpPr>
          <p:cNvPr id="15" name="ZoneTexte 14"/>
          <p:cNvSpPr txBox="1"/>
          <p:nvPr/>
        </p:nvSpPr>
        <p:spPr>
          <a:xfrm>
            <a:off x="4127605" y="279694"/>
            <a:ext cx="2615695" cy="1323439"/>
          </a:xfrm>
          <a:prstGeom prst="rect">
            <a:avLst/>
          </a:prstGeom>
          <a:noFill/>
        </p:spPr>
        <p:txBody>
          <a:bodyPr wrap="square" rtlCol="0">
            <a:spAutoFit/>
          </a:bodyPr>
          <a:lstStyle/>
          <a:p>
            <a:pPr algn="l"/>
            <a:r>
              <a:rPr lang="fr-FR" sz="1600" cap="all" dirty="0">
                <a:latin typeface="Bahnschrift SemiBold" panose="020B0502040204020203" pitchFamily="34" charset="0"/>
              </a:rPr>
              <a:t>Permaculture, agroforesterie</a:t>
            </a:r>
          </a:p>
          <a:p>
            <a:pPr algn="l"/>
            <a:r>
              <a:rPr lang="fr-FR" sz="1200" dirty="0"/>
              <a:t>Augmenter le revenu par hectare.</a:t>
            </a:r>
          </a:p>
          <a:p>
            <a:pPr algn="l"/>
            <a:r>
              <a:rPr lang="fr-FR" sz="1200" dirty="0"/>
              <a:t>Ce sont des écosystèmes complexes plus difficile à maîtriser mais plus résilients face aux risques</a:t>
            </a:r>
          </a:p>
        </p:txBody>
      </p:sp>
      <p:sp>
        <p:nvSpPr>
          <p:cNvPr id="16" name="ZoneTexte 15"/>
          <p:cNvSpPr txBox="1"/>
          <p:nvPr/>
        </p:nvSpPr>
        <p:spPr>
          <a:xfrm>
            <a:off x="7464560" y="2173922"/>
            <a:ext cx="2441438" cy="1138773"/>
          </a:xfrm>
          <a:prstGeom prst="rect">
            <a:avLst/>
          </a:prstGeom>
          <a:noFill/>
        </p:spPr>
        <p:txBody>
          <a:bodyPr wrap="square" rtlCol="0">
            <a:spAutoFit/>
          </a:bodyPr>
          <a:lstStyle/>
          <a:p>
            <a:pPr algn="l"/>
            <a:r>
              <a:rPr lang="fr-FR" sz="1600" cap="all" dirty="0">
                <a:latin typeface="Bahnschrift SemiBold" panose="020B0502040204020203" pitchFamily="34" charset="0"/>
              </a:rPr>
              <a:t>Création nette de biodiversité</a:t>
            </a:r>
          </a:p>
          <a:p>
            <a:pPr algn="l"/>
            <a:r>
              <a:rPr lang="fr-FR" sz="1200" dirty="0"/>
              <a:t>Reconstitution des haies, plantation  de fleurs pour les pollinisateurs, création de mare…</a:t>
            </a:r>
          </a:p>
        </p:txBody>
      </p:sp>
      <p:sp>
        <p:nvSpPr>
          <p:cNvPr id="17" name="ZoneTexte 16"/>
          <p:cNvSpPr txBox="1"/>
          <p:nvPr/>
        </p:nvSpPr>
        <p:spPr>
          <a:xfrm>
            <a:off x="1121404" y="279695"/>
            <a:ext cx="2311101" cy="1508105"/>
          </a:xfrm>
          <a:prstGeom prst="rect">
            <a:avLst/>
          </a:prstGeom>
          <a:noFill/>
        </p:spPr>
        <p:txBody>
          <a:bodyPr wrap="square" rtlCol="0">
            <a:spAutoFit/>
          </a:bodyPr>
          <a:lstStyle/>
          <a:p>
            <a:pPr algn="l"/>
            <a:r>
              <a:rPr lang="fr-FR" sz="1600" cap="all" dirty="0">
                <a:latin typeface="Bahnschrift SemiBold" panose="020B0502040204020203" pitchFamily="34" charset="0"/>
              </a:rPr>
              <a:t>Polyculture, élevage</a:t>
            </a:r>
          </a:p>
          <a:p>
            <a:pPr algn="l"/>
            <a:r>
              <a:rPr lang="fr-FR" sz="1200" dirty="0"/>
              <a:t>Diversification des revenus (maraîchage, céréales, vergers, élevage…). Fertilisation naturelle grâce au fumier (cycle azote &amp; phosphore) </a:t>
            </a:r>
          </a:p>
        </p:txBody>
      </p:sp>
      <p:sp>
        <p:nvSpPr>
          <p:cNvPr id="18" name="ZoneTexte 17"/>
          <p:cNvSpPr txBox="1"/>
          <p:nvPr/>
        </p:nvSpPr>
        <p:spPr>
          <a:xfrm>
            <a:off x="7464560" y="4825790"/>
            <a:ext cx="2255260" cy="954107"/>
          </a:xfrm>
          <a:prstGeom prst="rect">
            <a:avLst/>
          </a:prstGeom>
          <a:noFill/>
        </p:spPr>
        <p:txBody>
          <a:bodyPr wrap="square" rtlCol="0">
            <a:spAutoFit/>
          </a:bodyPr>
          <a:lstStyle/>
          <a:p>
            <a:pPr algn="l"/>
            <a:r>
              <a:rPr lang="fr-FR" sz="1600" cap="all" dirty="0">
                <a:latin typeface="Bahnschrift SemiBold" panose="020B0502040204020203" pitchFamily="34" charset="0"/>
              </a:rPr>
              <a:t>Valorisation secondaire</a:t>
            </a:r>
          </a:p>
          <a:p>
            <a:pPr algn="l"/>
            <a:r>
              <a:rPr lang="fr-FR" sz="1200" dirty="0"/>
              <a:t>Énergie, matériaux de construction</a:t>
            </a:r>
          </a:p>
        </p:txBody>
      </p:sp>
      <p:sp>
        <p:nvSpPr>
          <p:cNvPr id="4" name="Ellipse 3">
            <a:extLst>
              <a:ext uri="{FF2B5EF4-FFF2-40B4-BE49-F238E27FC236}">
                <a16:creationId xmlns:a16="http://schemas.microsoft.com/office/drawing/2014/main" id="{1AC5C2AC-2CAC-B28B-413E-15A62FF756E1}"/>
              </a:ext>
            </a:extLst>
          </p:cNvPr>
          <p:cNvSpPr/>
          <p:nvPr/>
        </p:nvSpPr>
        <p:spPr>
          <a:xfrm>
            <a:off x="2658085" y="2950171"/>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a:extLst>
              <a:ext uri="{FF2B5EF4-FFF2-40B4-BE49-F238E27FC236}">
                <a16:creationId xmlns:a16="http://schemas.microsoft.com/office/drawing/2014/main" id="{662538DF-98D8-D107-2751-0A0F23912C81}"/>
              </a:ext>
            </a:extLst>
          </p:cNvPr>
          <p:cNvSpPr/>
          <p:nvPr/>
        </p:nvSpPr>
        <p:spPr>
          <a:xfrm>
            <a:off x="3157957" y="3429000"/>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id="{1ECA64C4-9F3A-E705-1B08-A4F2DFAEBD8C}"/>
              </a:ext>
            </a:extLst>
          </p:cNvPr>
          <p:cNvSpPr/>
          <p:nvPr/>
        </p:nvSpPr>
        <p:spPr>
          <a:xfrm>
            <a:off x="2386191" y="3427488"/>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Ellipse 20">
            <a:extLst>
              <a:ext uri="{FF2B5EF4-FFF2-40B4-BE49-F238E27FC236}">
                <a16:creationId xmlns:a16="http://schemas.microsoft.com/office/drawing/2014/main" id="{77401FBD-A148-832C-63BC-447F8B83F721}"/>
              </a:ext>
            </a:extLst>
          </p:cNvPr>
          <p:cNvSpPr/>
          <p:nvPr/>
        </p:nvSpPr>
        <p:spPr>
          <a:xfrm>
            <a:off x="1364240" y="3730297"/>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a:extLst>
              <a:ext uri="{FF2B5EF4-FFF2-40B4-BE49-F238E27FC236}">
                <a16:creationId xmlns:a16="http://schemas.microsoft.com/office/drawing/2014/main" id="{2F0201D3-A73D-2FCE-84FC-CA6C55826219}"/>
              </a:ext>
            </a:extLst>
          </p:cNvPr>
          <p:cNvSpPr/>
          <p:nvPr/>
        </p:nvSpPr>
        <p:spPr>
          <a:xfrm>
            <a:off x="4561592" y="4238644"/>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Ellipse 22">
            <a:extLst>
              <a:ext uri="{FF2B5EF4-FFF2-40B4-BE49-F238E27FC236}">
                <a16:creationId xmlns:a16="http://schemas.microsoft.com/office/drawing/2014/main" id="{6F219A28-0826-AB5D-678B-492F910A7AE5}"/>
              </a:ext>
            </a:extLst>
          </p:cNvPr>
          <p:cNvSpPr/>
          <p:nvPr/>
        </p:nvSpPr>
        <p:spPr>
          <a:xfrm>
            <a:off x="5073080" y="4180863"/>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a:extLst>
              <a:ext uri="{FF2B5EF4-FFF2-40B4-BE49-F238E27FC236}">
                <a16:creationId xmlns:a16="http://schemas.microsoft.com/office/drawing/2014/main" id="{CA684AFA-B4E6-1F05-46A3-852992E386D7}"/>
              </a:ext>
            </a:extLst>
          </p:cNvPr>
          <p:cNvSpPr/>
          <p:nvPr/>
        </p:nvSpPr>
        <p:spPr>
          <a:xfrm>
            <a:off x="2577745" y="3998270"/>
            <a:ext cx="387389" cy="387389"/>
          </a:xfrm>
          <a:prstGeom prst="ellipse">
            <a:avLst/>
          </a:prstGeom>
          <a:solidFill>
            <a:srgbClr val="AFEA99">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a:extLst>
              <a:ext uri="{FF2B5EF4-FFF2-40B4-BE49-F238E27FC236}">
                <a16:creationId xmlns:a16="http://schemas.microsoft.com/office/drawing/2014/main" id="{893906E1-3478-DB74-5713-6A34F8995FBA}"/>
              </a:ext>
            </a:extLst>
          </p:cNvPr>
          <p:cNvSpPr/>
          <p:nvPr/>
        </p:nvSpPr>
        <p:spPr>
          <a:xfrm>
            <a:off x="3678183" y="2843119"/>
            <a:ext cx="715677" cy="387389"/>
          </a:xfrm>
          <a:prstGeom prst="ellipse">
            <a:avLst/>
          </a:prstGeom>
          <a:solidFill>
            <a:srgbClr val="FAD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llipse 25">
            <a:extLst>
              <a:ext uri="{FF2B5EF4-FFF2-40B4-BE49-F238E27FC236}">
                <a16:creationId xmlns:a16="http://schemas.microsoft.com/office/drawing/2014/main" id="{ADFB6A14-D86C-5783-2F29-9371CAEB154C}"/>
              </a:ext>
            </a:extLst>
          </p:cNvPr>
          <p:cNvSpPr/>
          <p:nvPr/>
        </p:nvSpPr>
        <p:spPr>
          <a:xfrm>
            <a:off x="1772198" y="3793474"/>
            <a:ext cx="387389" cy="387389"/>
          </a:xfrm>
          <a:prstGeom prst="ellipse">
            <a:avLst/>
          </a:prstGeom>
          <a:solidFill>
            <a:srgbClr val="FAD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a:extLst>
              <a:ext uri="{FF2B5EF4-FFF2-40B4-BE49-F238E27FC236}">
                <a16:creationId xmlns:a16="http://schemas.microsoft.com/office/drawing/2014/main" id="{C4D4683A-9361-AC9D-194A-AC76BBF564C7}"/>
              </a:ext>
            </a:extLst>
          </p:cNvPr>
          <p:cNvSpPr/>
          <p:nvPr/>
        </p:nvSpPr>
        <p:spPr>
          <a:xfrm>
            <a:off x="1556658" y="4349035"/>
            <a:ext cx="387389" cy="387389"/>
          </a:xfrm>
          <a:prstGeom prst="ellipse">
            <a:avLst/>
          </a:prstGeom>
          <a:solidFill>
            <a:srgbClr val="FAD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Ellipse 27">
            <a:extLst>
              <a:ext uri="{FF2B5EF4-FFF2-40B4-BE49-F238E27FC236}">
                <a16:creationId xmlns:a16="http://schemas.microsoft.com/office/drawing/2014/main" id="{18183441-0411-C21D-7812-2A5EF1FB39DD}"/>
              </a:ext>
            </a:extLst>
          </p:cNvPr>
          <p:cNvSpPr/>
          <p:nvPr/>
        </p:nvSpPr>
        <p:spPr>
          <a:xfrm>
            <a:off x="3678183" y="4954297"/>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Ellipse 28">
            <a:extLst>
              <a:ext uri="{FF2B5EF4-FFF2-40B4-BE49-F238E27FC236}">
                <a16:creationId xmlns:a16="http://schemas.microsoft.com/office/drawing/2014/main" id="{36CBEDCF-50F5-3DB2-F51B-17B378275B2B}"/>
              </a:ext>
            </a:extLst>
          </p:cNvPr>
          <p:cNvSpPr/>
          <p:nvPr/>
        </p:nvSpPr>
        <p:spPr>
          <a:xfrm>
            <a:off x="3534870" y="4257539"/>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Ellipse 29">
            <a:extLst>
              <a:ext uri="{FF2B5EF4-FFF2-40B4-BE49-F238E27FC236}">
                <a16:creationId xmlns:a16="http://schemas.microsoft.com/office/drawing/2014/main" id="{7727C8EF-6E28-A155-725B-86326F8E3DFB}"/>
              </a:ext>
            </a:extLst>
          </p:cNvPr>
          <p:cNvSpPr/>
          <p:nvPr/>
        </p:nvSpPr>
        <p:spPr>
          <a:xfrm>
            <a:off x="4006471" y="3621182"/>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a:extLst>
              <a:ext uri="{FF2B5EF4-FFF2-40B4-BE49-F238E27FC236}">
                <a16:creationId xmlns:a16="http://schemas.microsoft.com/office/drawing/2014/main" id="{613AAA2F-21F0-D293-24DE-907F3309C7FB}"/>
              </a:ext>
            </a:extLst>
          </p:cNvPr>
          <p:cNvSpPr/>
          <p:nvPr/>
        </p:nvSpPr>
        <p:spPr>
          <a:xfrm>
            <a:off x="2723592" y="4276211"/>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llipse 31">
            <a:extLst>
              <a:ext uri="{FF2B5EF4-FFF2-40B4-BE49-F238E27FC236}">
                <a16:creationId xmlns:a16="http://schemas.microsoft.com/office/drawing/2014/main" id="{771D1B38-A311-D380-A0C5-03A9C3E08ED4}"/>
              </a:ext>
            </a:extLst>
          </p:cNvPr>
          <p:cNvSpPr/>
          <p:nvPr/>
        </p:nvSpPr>
        <p:spPr>
          <a:xfrm>
            <a:off x="4340652" y="4441866"/>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llipse 32">
            <a:extLst>
              <a:ext uri="{FF2B5EF4-FFF2-40B4-BE49-F238E27FC236}">
                <a16:creationId xmlns:a16="http://schemas.microsoft.com/office/drawing/2014/main" id="{B86A7C33-E44D-432A-1AD7-7E564C6BDB5F}"/>
              </a:ext>
            </a:extLst>
          </p:cNvPr>
          <p:cNvSpPr/>
          <p:nvPr/>
        </p:nvSpPr>
        <p:spPr>
          <a:xfrm>
            <a:off x="4112734" y="5109148"/>
            <a:ext cx="387389" cy="387389"/>
          </a:xfrm>
          <a:prstGeom prst="ellipse">
            <a:avLst/>
          </a:prstGeom>
          <a:solidFill>
            <a:srgbClr val="F690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33">
            <a:extLst>
              <a:ext uri="{FF2B5EF4-FFF2-40B4-BE49-F238E27FC236}">
                <a16:creationId xmlns:a16="http://schemas.microsoft.com/office/drawing/2014/main" id="{C11AD639-EFC6-E52A-AED5-24CA3CED2F9A}"/>
              </a:ext>
            </a:extLst>
          </p:cNvPr>
          <p:cNvSpPr/>
          <p:nvPr/>
        </p:nvSpPr>
        <p:spPr>
          <a:xfrm>
            <a:off x="4350484" y="5438965"/>
            <a:ext cx="387389" cy="387389"/>
          </a:xfrm>
          <a:prstGeom prst="ellipse">
            <a:avLst/>
          </a:prstGeom>
          <a:solidFill>
            <a:srgbClr val="CC8C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llipse 34">
            <a:extLst>
              <a:ext uri="{FF2B5EF4-FFF2-40B4-BE49-F238E27FC236}">
                <a16:creationId xmlns:a16="http://schemas.microsoft.com/office/drawing/2014/main" id="{E794CE79-D0AB-A4AB-19D5-52A256860542}"/>
              </a:ext>
            </a:extLst>
          </p:cNvPr>
          <p:cNvSpPr/>
          <p:nvPr/>
        </p:nvSpPr>
        <p:spPr>
          <a:xfrm>
            <a:off x="4771626" y="4944627"/>
            <a:ext cx="387389" cy="387389"/>
          </a:xfrm>
          <a:prstGeom prst="ellipse">
            <a:avLst/>
          </a:prstGeom>
          <a:solidFill>
            <a:srgbClr val="F690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llipse 35">
            <a:extLst>
              <a:ext uri="{FF2B5EF4-FFF2-40B4-BE49-F238E27FC236}">
                <a16:creationId xmlns:a16="http://schemas.microsoft.com/office/drawing/2014/main" id="{12001846-334A-1279-1925-0C5B00180F82}"/>
              </a:ext>
            </a:extLst>
          </p:cNvPr>
          <p:cNvSpPr/>
          <p:nvPr/>
        </p:nvSpPr>
        <p:spPr>
          <a:xfrm>
            <a:off x="5009376" y="5274444"/>
            <a:ext cx="387389" cy="387389"/>
          </a:xfrm>
          <a:prstGeom prst="ellipse">
            <a:avLst/>
          </a:prstGeom>
          <a:solidFill>
            <a:srgbClr val="CC8C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Ellipse 36">
            <a:extLst>
              <a:ext uri="{FF2B5EF4-FFF2-40B4-BE49-F238E27FC236}">
                <a16:creationId xmlns:a16="http://schemas.microsoft.com/office/drawing/2014/main" id="{F994FD44-F296-0683-FD8C-EB5290BD9266}"/>
              </a:ext>
            </a:extLst>
          </p:cNvPr>
          <p:cNvSpPr/>
          <p:nvPr/>
        </p:nvSpPr>
        <p:spPr>
          <a:xfrm>
            <a:off x="2093508" y="4276211"/>
            <a:ext cx="387389" cy="387389"/>
          </a:xfrm>
          <a:prstGeom prst="ellipse">
            <a:avLst/>
          </a:prstGeom>
          <a:solidFill>
            <a:srgbClr val="7FD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Ellipse 37">
            <a:extLst>
              <a:ext uri="{FF2B5EF4-FFF2-40B4-BE49-F238E27FC236}">
                <a16:creationId xmlns:a16="http://schemas.microsoft.com/office/drawing/2014/main" id="{BE9D81E6-E38C-30F0-761E-2D5DF132637C}"/>
              </a:ext>
            </a:extLst>
          </p:cNvPr>
          <p:cNvSpPr/>
          <p:nvPr/>
        </p:nvSpPr>
        <p:spPr>
          <a:xfrm>
            <a:off x="3994801" y="3255832"/>
            <a:ext cx="387389" cy="387389"/>
          </a:xfrm>
          <a:prstGeom prst="ellipse">
            <a:avLst/>
          </a:prstGeom>
          <a:solidFill>
            <a:srgbClr val="7FD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a:extLst>
              <a:ext uri="{FF2B5EF4-FFF2-40B4-BE49-F238E27FC236}">
                <a16:creationId xmlns:a16="http://schemas.microsoft.com/office/drawing/2014/main" id="{46928977-4C18-A03F-8289-E6CD59A935CA}"/>
              </a:ext>
            </a:extLst>
          </p:cNvPr>
          <p:cNvSpPr/>
          <p:nvPr/>
        </p:nvSpPr>
        <p:spPr>
          <a:xfrm>
            <a:off x="1885585" y="3365690"/>
            <a:ext cx="387389" cy="387389"/>
          </a:xfrm>
          <a:prstGeom prst="ellipse">
            <a:avLst/>
          </a:prstGeom>
          <a:solidFill>
            <a:srgbClr val="7FD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Ellipse 39">
            <a:extLst>
              <a:ext uri="{FF2B5EF4-FFF2-40B4-BE49-F238E27FC236}">
                <a16:creationId xmlns:a16="http://schemas.microsoft.com/office/drawing/2014/main" id="{A17CF98D-F87F-7F97-F37F-84D21A0E6E7C}"/>
              </a:ext>
            </a:extLst>
          </p:cNvPr>
          <p:cNvSpPr/>
          <p:nvPr/>
        </p:nvSpPr>
        <p:spPr>
          <a:xfrm>
            <a:off x="3585016" y="5480348"/>
            <a:ext cx="387389" cy="387389"/>
          </a:xfrm>
          <a:prstGeom prst="ellipse">
            <a:avLst/>
          </a:prstGeom>
          <a:solidFill>
            <a:srgbClr val="7FD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Ellipse 40">
            <a:extLst>
              <a:ext uri="{FF2B5EF4-FFF2-40B4-BE49-F238E27FC236}">
                <a16:creationId xmlns:a16="http://schemas.microsoft.com/office/drawing/2014/main" id="{95619EC3-D2E4-F477-ED1E-4B37A7F72D0F}"/>
              </a:ext>
            </a:extLst>
          </p:cNvPr>
          <p:cNvSpPr/>
          <p:nvPr/>
        </p:nvSpPr>
        <p:spPr>
          <a:xfrm>
            <a:off x="686962" y="3578658"/>
            <a:ext cx="387389" cy="387389"/>
          </a:xfrm>
          <a:prstGeom prst="ellipse">
            <a:avLst/>
          </a:prstGeom>
          <a:solidFill>
            <a:srgbClr val="7FD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p:cNvPicPr>
            <a:picLocks noChangeAspect="1"/>
          </p:cNvPicPr>
          <p:nvPr/>
        </p:nvPicPr>
        <p:blipFill>
          <a:blip r:embed="rId7"/>
          <a:stretch>
            <a:fillRect/>
          </a:stretch>
        </p:blipFill>
        <p:spPr>
          <a:xfrm>
            <a:off x="7003743" y="3319694"/>
            <a:ext cx="503931" cy="517929"/>
          </a:xfrm>
          <a:prstGeom prst="rect">
            <a:avLst/>
          </a:prstGeom>
          <a:ln>
            <a:noFill/>
          </a:ln>
        </p:spPr>
      </p:pic>
      <p:sp>
        <p:nvSpPr>
          <p:cNvPr id="42" name="Ellipse 41">
            <a:extLst>
              <a:ext uri="{FF2B5EF4-FFF2-40B4-BE49-F238E27FC236}">
                <a16:creationId xmlns:a16="http://schemas.microsoft.com/office/drawing/2014/main" id="{0454AFC7-2059-D51A-A24A-4AF691913980}"/>
              </a:ext>
            </a:extLst>
          </p:cNvPr>
          <p:cNvSpPr/>
          <p:nvPr/>
        </p:nvSpPr>
        <p:spPr>
          <a:xfrm>
            <a:off x="2974327" y="3936534"/>
            <a:ext cx="387389" cy="387389"/>
          </a:xfrm>
          <a:prstGeom prst="ellipse">
            <a:avLst/>
          </a:prstGeom>
          <a:solidFill>
            <a:srgbClr val="7FA5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croquis, dessin, Dessin au trait, carte&#10;&#10;Le contenu généré par l’IA peut être incorrect.">
            <a:extLst>
              <a:ext uri="{FF2B5EF4-FFF2-40B4-BE49-F238E27FC236}">
                <a16:creationId xmlns:a16="http://schemas.microsoft.com/office/drawing/2014/main" id="{9EFE658A-860D-E306-4439-CDF6DF4C19A2}"/>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9026" y="2406538"/>
            <a:ext cx="7241595" cy="3664212"/>
          </a:xfrm>
          <a:prstGeom prst="rect">
            <a:avLst/>
          </a:prstGeom>
        </p:spPr>
      </p:pic>
    </p:spTree>
    <p:extLst>
      <p:ext uri="{BB962C8B-B14F-4D97-AF65-F5344CB8AC3E}">
        <p14:creationId xmlns:p14="http://schemas.microsoft.com/office/powerpoint/2010/main" val="169247720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
          </p:nvPr>
        </p:nvSpPr>
        <p:spPr>
          <a:xfrm>
            <a:off x="205278" y="1059534"/>
            <a:ext cx="9426402" cy="5798466"/>
          </a:xfrm>
        </p:spPr>
        <p:txBody>
          <a:bodyPr>
            <a:normAutofit fontScale="77500" lnSpcReduction="20000"/>
          </a:bodyPr>
          <a:lstStyle/>
          <a:p>
            <a:r>
              <a:rPr lang="fr-FR" sz="2000" dirty="0"/>
              <a:t>Une fois que tous les enfants ont fini le jeu, voici quelques explications que vous pouvez leur donner</a:t>
            </a:r>
          </a:p>
          <a:p>
            <a:endParaRPr lang="fr-FR" sz="1600" dirty="0"/>
          </a:p>
          <a:p>
            <a:r>
              <a:rPr lang="fr-FR" sz="1800" dirty="0"/>
              <a:t>1</a:t>
            </a:r>
            <a:r>
              <a:rPr lang="fr-FR" sz="1800" baseline="30000" dirty="0"/>
              <a:t>er</a:t>
            </a:r>
            <a:r>
              <a:rPr lang="fr-FR" sz="1800" dirty="0"/>
              <a:t> levier d’action : manger moins de viande et de poisson</a:t>
            </a:r>
          </a:p>
          <a:p>
            <a:pPr marL="176213" lvl="2" indent="371475">
              <a:lnSpc>
                <a:spcPct val="120000"/>
              </a:lnSpc>
              <a:spcAft>
                <a:spcPts val="200"/>
              </a:spcAft>
            </a:pPr>
            <a:br>
              <a:rPr lang="fr-FR" sz="400" dirty="0"/>
            </a:br>
            <a:r>
              <a:rPr lang="fr-FR" sz="1800" dirty="0"/>
              <a:t>La viande</a:t>
            </a:r>
            <a:endParaRPr lang="fr-FR" sz="1800" b="0" dirty="0"/>
          </a:p>
          <a:p>
            <a:pPr marL="342900" lvl="1" indent="-166688">
              <a:lnSpc>
                <a:spcPct val="120000"/>
              </a:lnSpc>
              <a:spcAft>
                <a:spcPts val="200"/>
              </a:spcAft>
              <a:buFont typeface="Arial" panose="020B0604020202020204" pitchFamily="34" charset="0"/>
              <a:buChar char="•"/>
            </a:pPr>
            <a:r>
              <a:rPr lang="fr-FR" sz="1600" b="0" dirty="0"/>
              <a:t>Manger de la viande tous les jours est incompatible avec la neutralité carbone : cela représente 1,9 tCO</a:t>
            </a:r>
            <a:r>
              <a:rPr lang="fr-FR" sz="1600" b="0" i="1" baseline="-25000" dirty="0"/>
              <a:t>2</a:t>
            </a:r>
            <a:r>
              <a:rPr lang="fr-FR" sz="1600" b="0" dirty="0"/>
              <a:t> alors qu’il faut atteindre 2 tCO</a:t>
            </a:r>
            <a:r>
              <a:rPr lang="fr-FR" sz="1600" b="0" i="1" baseline="-25000" dirty="0"/>
              <a:t>2</a:t>
            </a:r>
            <a:r>
              <a:rPr lang="fr-FR" sz="1600" b="0" dirty="0"/>
              <a:t> en 2050 pour toutes les activités. Il faut réduire le nombre de repas carnés et essayer de devenir </a:t>
            </a:r>
            <a:r>
              <a:rPr lang="fr-FR" sz="1600" b="0" dirty="0" err="1"/>
              <a:t>flexitarien</a:t>
            </a:r>
            <a:r>
              <a:rPr lang="fr-FR" sz="1600" b="0" dirty="0"/>
              <a:t> (2 repas de viande par semaine) et diminuer les produits laitiers.</a:t>
            </a:r>
          </a:p>
          <a:p>
            <a:pPr marL="342900" lvl="1" indent="-166688">
              <a:lnSpc>
                <a:spcPct val="120000"/>
              </a:lnSpc>
              <a:spcAft>
                <a:spcPts val="200"/>
              </a:spcAft>
              <a:buFont typeface="Arial" panose="020B0604020202020204" pitchFamily="34" charset="0"/>
              <a:buChar char="•"/>
            </a:pPr>
            <a:r>
              <a:rPr lang="fr-FR" sz="1600" b="0" dirty="0"/>
              <a:t>On peut aussi changer de type de viande. Tous les ruminants (vache, chèvre, brebis) émettent du méthane en digérant l’herbe, qui est un puissant gaz à effet de serre, ce qui n’est pas le cas des poulets et des porcs. </a:t>
            </a:r>
          </a:p>
          <a:p>
            <a:pPr lvl="1">
              <a:lnSpc>
                <a:spcPct val="120000"/>
              </a:lnSpc>
              <a:spcAft>
                <a:spcPts val="200"/>
              </a:spcAft>
            </a:pPr>
            <a:r>
              <a:rPr lang="fr-FR" sz="1600" i="1" dirty="0">
                <a:solidFill>
                  <a:schemeClr val="accent6"/>
                </a:solidFill>
              </a:rPr>
              <a:t>Les grands arguments à mobiliser / viande (source : parlons climat)</a:t>
            </a:r>
            <a:endParaRPr lang="fr-FR" sz="1600" b="0" i="1" dirty="0">
              <a:solidFill>
                <a:schemeClr val="accent6"/>
              </a:solidFill>
            </a:endParaRPr>
          </a:p>
          <a:p>
            <a:pPr marL="342900" lvl="4" indent="-166688">
              <a:lnSpc>
                <a:spcPct val="120000"/>
              </a:lnSpc>
              <a:buFont typeface="Arial" panose="020B0604020202020204" pitchFamily="34" charset="0"/>
              <a:buChar char="•"/>
            </a:pPr>
            <a:r>
              <a:rPr lang="fr-FR" sz="1600" b="0" i="1" dirty="0">
                <a:solidFill>
                  <a:schemeClr val="accent6"/>
                </a:solidFill>
              </a:rPr>
              <a:t>De nombreux plats végétariens savoureux et simples à cuisiner coûtent moins que la viande.</a:t>
            </a:r>
          </a:p>
          <a:p>
            <a:pPr marL="342900" lvl="4" indent="-166688">
              <a:lnSpc>
                <a:spcPct val="120000"/>
              </a:lnSpc>
              <a:buFont typeface="Arial" panose="020B0604020202020204" pitchFamily="34" charset="0"/>
              <a:buChar char="•"/>
            </a:pPr>
            <a:r>
              <a:rPr lang="fr-FR" sz="1600" b="0" i="1" dirty="0">
                <a:solidFill>
                  <a:schemeClr val="accent6"/>
                </a:solidFill>
              </a:rPr>
              <a:t>Acheter moins de viande mais de meilleure qualité, d’éleveurs engagés qui respectent le bien-être animal</a:t>
            </a:r>
            <a:br>
              <a:rPr lang="fr-FR" sz="1600" b="0" i="1" dirty="0">
                <a:solidFill>
                  <a:schemeClr val="accent6"/>
                </a:solidFill>
              </a:rPr>
            </a:br>
            <a:r>
              <a:rPr lang="fr-FR" sz="1600" b="0" i="1" dirty="0">
                <a:solidFill>
                  <a:schemeClr val="accent6"/>
                </a:solidFill>
              </a:rPr>
              <a:t>(80% des animaux sont entassés dans des fermes usines, une poule vit sur une feuille A4).</a:t>
            </a:r>
          </a:p>
          <a:p>
            <a:pPr marL="342900" lvl="4" indent="-166688">
              <a:lnSpc>
                <a:spcPct val="120000"/>
              </a:lnSpc>
              <a:buFont typeface="Arial" panose="020B0604020202020204" pitchFamily="34" charset="0"/>
              <a:buChar char="•"/>
            </a:pPr>
            <a:r>
              <a:rPr lang="fr-FR" sz="1600" b="0" i="1" dirty="0">
                <a:solidFill>
                  <a:schemeClr val="accent6"/>
                </a:solidFill>
              </a:rPr>
              <a:t>Limiter la viande réduit les risques de cancers, diabète et maladies cardiovasculaires. Pour vieillir en bonne santé, augmenter ses portions de fruits, légumes, céréales et légumineuses. </a:t>
            </a:r>
          </a:p>
          <a:p>
            <a:pPr marL="342900" lvl="4" indent="-166688">
              <a:lnSpc>
                <a:spcPct val="120000"/>
              </a:lnSpc>
              <a:buFont typeface="Arial" panose="020B0604020202020204" pitchFamily="34" charset="0"/>
              <a:buChar char="•"/>
            </a:pPr>
            <a:r>
              <a:rPr lang="fr-FR" sz="1600" b="0" i="1" dirty="0">
                <a:solidFill>
                  <a:schemeClr val="accent6"/>
                </a:solidFill>
              </a:rPr>
              <a:t>Il est facile de bien s’alimenter en se passant de viande : les régimes alimentaires limitant ou abolissant la viande peuvent tout à fait avoir une qualité nutritive équivalente voire supérieure à un régime basé sur la viande au quotidien.</a:t>
            </a:r>
          </a:p>
          <a:p>
            <a:pPr marL="342900" lvl="4" indent="-166688">
              <a:lnSpc>
                <a:spcPct val="120000"/>
              </a:lnSpc>
              <a:buFont typeface="Arial" panose="020B0604020202020204" pitchFamily="34" charset="0"/>
              <a:buChar char="•"/>
            </a:pPr>
            <a:r>
              <a:rPr lang="fr-FR" sz="1600" b="0" i="1" dirty="0">
                <a:solidFill>
                  <a:schemeClr val="accent6"/>
                </a:solidFill>
              </a:rPr>
              <a:t>De nombreux sportifs de haut niveau adoptent des régimes végétariens</a:t>
            </a:r>
          </a:p>
          <a:p>
            <a:pPr marL="342900" lvl="4" indent="-166688">
              <a:lnSpc>
                <a:spcPct val="120000"/>
              </a:lnSpc>
              <a:spcAft>
                <a:spcPts val="200"/>
              </a:spcAft>
              <a:buFont typeface="Arial" panose="020B0604020202020204" pitchFamily="34" charset="0"/>
              <a:buChar char="•"/>
            </a:pPr>
            <a:r>
              <a:rPr lang="fr-FR" sz="1600" b="0" i="1" dirty="0">
                <a:solidFill>
                  <a:schemeClr val="accent6"/>
                </a:solidFill>
              </a:rPr>
              <a:t>Apprendre à cuisiner les légumes c’est s’offrir des plats variés, colorés et frais toute l’année.</a:t>
            </a:r>
            <a:endParaRPr lang="fr-FR" sz="1600" b="0" dirty="0">
              <a:solidFill>
                <a:schemeClr val="accent6"/>
              </a:solidFill>
            </a:endParaRPr>
          </a:p>
          <a:p>
            <a:pPr lvl="1">
              <a:lnSpc>
                <a:spcPct val="120000"/>
              </a:lnSpc>
              <a:spcAft>
                <a:spcPts val="200"/>
              </a:spcAft>
            </a:pPr>
            <a:endParaRPr lang="fr-FR" sz="1400" dirty="0"/>
          </a:p>
          <a:p>
            <a:pPr lvl="1">
              <a:lnSpc>
                <a:spcPct val="120000"/>
              </a:lnSpc>
              <a:spcAft>
                <a:spcPts val="200"/>
              </a:spcAft>
            </a:pPr>
            <a:r>
              <a:rPr lang="fr-FR" sz="1800" dirty="0"/>
              <a:t>Les poissons</a:t>
            </a:r>
            <a:endParaRPr lang="fr-FR" sz="1800" b="0" dirty="0"/>
          </a:p>
          <a:p>
            <a:pPr marL="342900" lvl="1" indent="-166688">
              <a:lnSpc>
                <a:spcPct val="120000"/>
              </a:lnSpc>
              <a:spcAft>
                <a:spcPts val="200"/>
              </a:spcAft>
              <a:buFont typeface="Arial" panose="020B0604020202020204" pitchFamily="34" charset="0"/>
              <a:buChar char="•"/>
            </a:pPr>
            <a:r>
              <a:rPr lang="fr-FR" sz="1500" b="0" dirty="0"/>
              <a:t>Le chalutage de fond détruit les habitats marins et libère du CO₂ stocké dans les sédiments.</a:t>
            </a:r>
          </a:p>
          <a:p>
            <a:pPr marL="342900" lvl="1" indent="-166688">
              <a:lnSpc>
                <a:spcPct val="120000"/>
              </a:lnSpc>
              <a:spcAft>
                <a:spcPts val="200"/>
              </a:spcAft>
              <a:buFont typeface="Arial" panose="020B0604020202020204" pitchFamily="34" charset="0"/>
              <a:buChar char="•"/>
            </a:pPr>
            <a:r>
              <a:rPr lang="fr-FR" sz="1500" b="0" dirty="0"/>
              <a:t>L’augmentation massive de la consommation de poisson vide les océans. Or plus on aura de vie dans les océans, plus on stockera de CO</a:t>
            </a:r>
            <a:r>
              <a:rPr lang="fr-FR" sz="1500" b="0" baseline="-25000" dirty="0"/>
              <a:t>2</a:t>
            </a:r>
            <a:r>
              <a:rPr lang="fr-FR" sz="1500" b="0" dirty="0"/>
              <a:t> au fond des océans. Il faudrait passer de 34kg/an à 8kg de poissons mangés par personne en France</a:t>
            </a:r>
          </a:p>
          <a:p>
            <a:pPr marL="342900" lvl="1" indent="-166688">
              <a:lnSpc>
                <a:spcPct val="120000"/>
              </a:lnSpc>
              <a:spcAft>
                <a:spcPts val="200"/>
              </a:spcAft>
              <a:buFont typeface="Arial" panose="020B0604020202020204" pitchFamily="34" charset="0"/>
              <a:buChar char="•"/>
            </a:pPr>
            <a:r>
              <a:rPr lang="fr-FR" sz="1500" b="0" i="1" dirty="0"/>
              <a:t>Les poissons, le plancton ont besoin de CO</a:t>
            </a:r>
            <a:r>
              <a:rPr lang="fr-FR" sz="1600" b="0" i="1" baseline="-25000" dirty="0"/>
              <a:t>2</a:t>
            </a:r>
            <a:r>
              <a:rPr lang="fr-FR" sz="1500" b="0" i="1" dirty="0"/>
              <a:t> pour constituer leur squelette et à leur mort, leur squelette tombe au fond des océans et stocke du CO</a:t>
            </a:r>
            <a:r>
              <a:rPr lang="fr-FR" sz="1600" b="0" i="1" baseline="-25000" dirty="0"/>
              <a:t>2</a:t>
            </a:r>
            <a:r>
              <a:rPr lang="fr-FR" sz="1500" b="0" i="1" dirty="0"/>
              <a:t> au fond des océans. Les requins, les loutres en limitant les brouteurs (tortues, oursins, poissons) permettent aux algues de grandir et de stocker d’importantes quantités de CO</a:t>
            </a:r>
            <a:r>
              <a:rPr lang="fr-FR" sz="1600" b="0" i="1" baseline="-25000" dirty="0"/>
              <a:t>2</a:t>
            </a:r>
            <a:r>
              <a:rPr lang="fr-FR" sz="1500" b="0" i="1" dirty="0"/>
              <a:t> dans le sol. Les baleines en apportant des nutriments en déféquant permettent au plancton de se développer et de nourrir toute la chaine alimentaire.</a:t>
            </a:r>
          </a:p>
          <a:p>
            <a:pPr>
              <a:lnSpc>
                <a:spcPct val="110000"/>
              </a:lnSpc>
            </a:pPr>
            <a:endParaRPr lang="fr-FR" sz="1600" baseline="30000" dirty="0"/>
          </a:p>
        </p:txBody>
      </p:sp>
      <p:sp>
        <p:nvSpPr>
          <p:cNvPr id="6" name="ZoneTexte 5"/>
          <p:cNvSpPr txBox="1"/>
          <p:nvPr/>
        </p:nvSpPr>
        <p:spPr>
          <a:xfrm>
            <a:off x="0" y="-65282"/>
            <a:ext cx="9906000" cy="964367"/>
          </a:xfrm>
          <a:prstGeom prst="rect">
            <a:avLst/>
          </a:prstGeom>
          <a:solidFill>
            <a:schemeClr val="accent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61950" marR="0" defTabSz="2438338" rtl="0" fontAlgn="auto" latinLnBrk="0" hangingPunct="0">
              <a:lnSpc>
                <a:spcPct val="100000"/>
              </a:lnSpc>
              <a:spcBef>
                <a:spcPts val="0"/>
              </a:spcBef>
              <a:spcAft>
                <a:spcPts val="0"/>
              </a:spcAft>
              <a:buClrTx/>
              <a:buSzTx/>
              <a:buFontTx/>
              <a:buNone/>
              <a:tabLst/>
            </a:pPr>
            <a:r>
              <a:rPr lang="fr-FR" sz="2800" dirty="0">
                <a:solidFill>
                  <a:schemeClr val="bg1"/>
                </a:solidFill>
                <a:latin typeface="Arial Narrow" panose="020B0606020202030204" pitchFamily="34" charset="0"/>
                <a:sym typeface="Helvetica Neue"/>
              </a:rPr>
              <a:t>Explications du jeu émissions de gaz à effet de serre à utiliser </a:t>
            </a:r>
            <a:br>
              <a:rPr lang="fr-FR" sz="2800" dirty="0">
                <a:solidFill>
                  <a:schemeClr val="bg1"/>
                </a:solidFill>
                <a:latin typeface="Arial Narrow" panose="020B0606020202030204" pitchFamily="34" charset="0"/>
                <a:sym typeface="Helvetica Neue"/>
              </a:rPr>
            </a:br>
            <a:r>
              <a:rPr lang="fr-FR" sz="2800" dirty="0">
                <a:solidFill>
                  <a:schemeClr val="bg1"/>
                </a:solidFill>
                <a:latin typeface="Arial Narrow" panose="020B0606020202030204" pitchFamily="34" charset="0"/>
                <a:sym typeface="Helvetica Neue"/>
              </a:rPr>
              <a:t>seulement avec les élémentaires</a:t>
            </a:r>
            <a:endParaRPr kumimoji="0" lang="fr-FR" sz="2800" b="0" i="0" u="none" strike="noStrike" cap="none" spc="0" normalizeH="0" baseline="0" dirty="0">
              <a:ln>
                <a:noFill/>
              </a:ln>
              <a:solidFill>
                <a:schemeClr val="bg1"/>
              </a:solidFill>
              <a:effectLst/>
              <a:uFillTx/>
              <a:latin typeface="Arial Narrow" panose="020B0606020202030204" pitchFamily="34" charset="0"/>
              <a:sym typeface="Helvetica Neue"/>
            </a:endParaRPr>
          </a:p>
        </p:txBody>
      </p:sp>
      <p:pic>
        <p:nvPicPr>
          <p:cNvPr id="7" name="Image 6"/>
          <p:cNvPicPr>
            <a:picLocks noChangeAspect="1"/>
          </p:cNvPicPr>
          <p:nvPr/>
        </p:nvPicPr>
        <p:blipFill>
          <a:blip r:embed="rId2"/>
          <a:stretch>
            <a:fillRect/>
          </a:stretch>
        </p:blipFill>
        <p:spPr>
          <a:xfrm>
            <a:off x="8562975" y="95167"/>
            <a:ext cx="1238250" cy="1243588"/>
          </a:xfrm>
          <a:prstGeom prst="rect">
            <a:avLst/>
          </a:prstGeom>
        </p:spPr>
      </p:pic>
    </p:spTree>
    <p:extLst>
      <p:ext uri="{BB962C8B-B14F-4D97-AF65-F5344CB8AC3E}">
        <p14:creationId xmlns:p14="http://schemas.microsoft.com/office/powerpoint/2010/main" val="3924710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65282"/>
            <a:ext cx="9906000" cy="964367"/>
          </a:xfrm>
          <a:prstGeom prst="rect">
            <a:avLst/>
          </a:prstGeom>
          <a:solidFill>
            <a:schemeClr val="accent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61950" marR="0" defTabSz="2438338" rtl="0" fontAlgn="auto" latinLnBrk="0" hangingPunct="0">
              <a:lnSpc>
                <a:spcPct val="100000"/>
              </a:lnSpc>
              <a:spcBef>
                <a:spcPts val="0"/>
              </a:spcBef>
              <a:spcAft>
                <a:spcPts val="0"/>
              </a:spcAft>
              <a:buClrTx/>
              <a:buSzTx/>
              <a:buFontTx/>
              <a:buNone/>
              <a:tabLst/>
            </a:pPr>
            <a:r>
              <a:rPr lang="fr-FR" sz="2800" dirty="0">
                <a:solidFill>
                  <a:schemeClr val="bg1"/>
                </a:solidFill>
                <a:latin typeface="Arial Narrow" panose="020B0606020202030204" pitchFamily="34" charset="0"/>
                <a:sym typeface="Helvetica Neue"/>
              </a:rPr>
              <a:t>Explications du jeu émissions de gaz à effet de serre à utiliser </a:t>
            </a:r>
            <a:br>
              <a:rPr lang="fr-FR" sz="2800" dirty="0">
                <a:solidFill>
                  <a:schemeClr val="bg1"/>
                </a:solidFill>
                <a:latin typeface="Arial Narrow" panose="020B0606020202030204" pitchFamily="34" charset="0"/>
                <a:sym typeface="Helvetica Neue"/>
              </a:rPr>
            </a:br>
            <a:r>
              <a:rPr lang="fr-FR" sz="2800" dirty="0">
                <a:solidFill>
                  <a:schemeClr val="bg1"/>
                </a:solidFill>
                <a:latin typeface="Arial Narrow" panose="020B0606020202030204" pitchFamily="34" charset="0"/>
                <a:sym typeface="Helvetica Neue"/>
              </a:rPr>
              <a:t>seulement avec les élémentaires</a:t>
            </a:r>
            <a:endParaRPr kumimoji="0" lang="fr-FR" sz="2800" b="0" i="0" u="none" strike="noStrike" cap="none" spc="0" normalizeH="0" baseline="0" dirty="0">
              <a:ln>
                <a:noFill/>
              </a:ln>
              <a:solidFill>
                <a:schemeClr val="bg1"/>
              </a:solidFill>
              <a:effectLst/>
              <a:uFillTx/>
              <a:latin typeface="Arial Narrow" panose="020B0606020202030204" pitchFamily="34" charset="0"/>
              <a:sym typeface="Helvetica Neue"/>
            </a:endParaRPr>
          </a:p>
        </p:txBody>
      </p:sp>
      <p:pic>
        <p:nvPicPr>
          <p:cNvPr id="7" name="Image 6"/>
          <p:cNvPicPr>
            <a:picLocks noChangeAspect="1"/>
          </p:cNvPicPr>
          <p:nvPr/>
        </p:nvPicPr>
        <p:blipFill>
          <a:blip r:embed="rId2"/>
          <a:stretch>
            <a:fillRect/>
          </a:stretch>
        </p:blipFill>
        <p:spPr>
          <a:xfrm>
            <a:off x="8562975" y="95167"/>
            <a:ext cx="1238250" cy="1243588"/>
          </a:xfrm>
          <a:prstGeom prst="rect">
            <a:avLst/>
          </a:prstGeom>
        </p:spPr>
      </p:pic>
      <p:sp>
        <p:nvSpPr>
          <p:cNvPr id="8" name="ZoneTexte 7"/>
          <p:cNvSpPr txBox="1"/>
          <p:nvPr/>
        </p:nvSpPr>
        <p:spPr>
          <a:xfrm>
            <a:off x="363039" y="1138458"/>
            <a:ext cx="8606789" cy="4993675"/>
          </a:xfrm>
          <a:prstGeom prst="rect">
            <a:avLst/>
          </a:prstGeom>
          <a:noFill/>
        </p:spPr>
        <p:txBody>
          <a:bodyPr wrap="square" rtlCol="0">
            <a:spAutoFit/>
          </a:bodyPr>
          <a:lstStyle/>
          <a:p>
            <a:pPr>
              <a:lnSpc>
                <a:spcPct val="110000"/>
              </a:lnSpc>
            </a:pPr>
            <a:r>
              <a:rPr lang="fr-FR" sz="1400" b="1" dirty="0"/>
              <a:t>Le 2</a:t>
            </a:r>
            <a:r>
              <a:rPr lang="fr-FR" sz="1400" b="1" baseline="30000" dirty="0">
                <a:sym typeface="Helvetica Neue"/>
              </a:rPr>
              <a:t>ème</a:t>
            </a:r>
            <a:r>
              <a:rPr lang="fr-FR" sz="1400" b="1" dirty="0"/>
              <a:t> levier : éviter les aliments transformés</a:t>
            </a:r>
          </a:p>
          <a:p>
            <a:pPr>
              <a:lnSpc>
                <a:spcPct val="110000"/>
              </a:lnSpc>
            </a:pPr>
            <a:r>
              <a:rPr lang="fr-FR" sz="1100" dirty="0"/>
              <a:t>Les plats préparés” (burger, kebab, etc.) arrivent en 3</a:t>
            </a:r>
            <a:r>
              <a:rPr lang="fr-FR" sz="1100" baseline="30000" dirty="0"/>
              <a:t>ème</a:t>
            </a:r>
            <a:r>
              <a:rPr lang="fr-FR" sz="1100" dirty="0"/>
              <a:t> position après les “viandes” et les “poissons et fruits de mer”.</a:t>
            </a:r>
          </a:p>
          <a:p>
            <a:pPr>
              <a:lnSpc>
                <a:spcPct val="110000"/>
              </a:lnSpc>
            </a:pPr>
            <a:r>
              <a:rPr lang="fr-FR" sz="1100" dirty="0"/>
              <a:t>En effet, plus un produit est transformé, emballé et réfrigéré, plus il consomme de  l’énergie. Il est donc préférable de privilégier les produits non sur emballés et de cuisiner des aliments bruts.</a:t>
            </a:r>
          </a:p>
          <a:p>
            <a:pPr>
              <a:lnSpc>
                <a:spcPct val="110000"/>
              </a:lnSpc>
            </a:pPr>
            <a:r>
              <a:rPr lang="fr-FR" sz="1100" i="1" dirty="0"/>
              <a:t>De plus la consommation d’aliments ultra-transformés entraîne une prise de poids, une augmentation de la masse corporelle, du risque cardiovasculaire, une baisse de fertilité masculine.</a:t>
            </a:r>
          </a:p>
          <a:p>
            <a:pPr>
              <a:lnSpc>
                <a:spcPct val="110000"/>
              </a:lnSpc>
            </a:pPr>
            <a:endParaRPr lang="fr-FR" sz="1600" dirty="0"/>
          </a:p>
          <a:p>
            <a:r>
              <a:rPr lang="fr-FR" sz="1400" b="1" dirty="0"/>
              <a:t>Le 3</a:t>
            </a:r>
            <a:r>
              <a:rPr lang="fr-FR" sz="1400" b="1" baseline="30000" dirty="0">
                <a:sym typeface="Helvetica Neue"/>
              </a:rPr>
              <a:t>ème</a:t>
            </a:r>
            <a:r>
              <a:rPr lang="fr-FR" sz="1400" b="1" dirty="0"/>
              <a:t> levier : le transport</a:t>
            </a:r>
          </a:p>
          <a:p>
            <a:r>
              <a:rPr lang="fr-FR" sz="1100" dirty="0"/>
              <a:t>Une pomme locale ou une banane importée par avion émettent peu, comparée à l’avion. Il faut donc éviter de consommer des produits importés par avion</a:t>
            </a:r>
          </a:p>
          <a:p>
            <a:r>
              <a:rPr lang="fr-FR" sz="1100" i="1" dirty="0"/>
              <a:t>Dans les produits importés par avion, il y a tous les produits hors saison qui mûrissent vites (ex. saison des mangues en France : août-octobre, haricots verts du Kenya à Noël...).</a:t>
            </a:r>
          </a:p>
          <a:p>
            <a:endParaRPr lang="fr-FR" sz="1600" dirty="0"/>
          </a:p>
          <a:p>
            <a:r>
              <a:rPr lang="fr-FR" sz="1400" b="1" dirty="0"/>
              <a:t>Le 4</a:t>
            </a:r>
            <a:r>
              <a:rPr lang="fr-FR" sz="1400" b="1" baseline="30000" dirty="0"/>
              <a:t>ème</a:t>
            </a:r>
            <a:r>
              <a:rPr lang="fr-FR" sz="1400" b="1" dirty="0"/>
              <a:t> levier : la déforestation</a:t>
            </a:r>
            <a:endParaRPr lang="fr-FR" sz="1400" dirty="0"/>
          </a:p>
          <a:p>
            <a:r>
              <a:rPr lang="fr-FR" sz="1100" dirty="0"/>
              <a:t>En Asie, les élevages de crevettes remplacent les mangroves et sont abandonnés au bout de 10 ans, alors quelles sont de puissants puits de carbone.</a:t>
            </a:r>
          </a:p>
          <a:p>
            <a:r>
              <a:rPr lang="fr-FR" sz="1100" dirty="0"/>
              <a:t>Le café et le cacao, contribuent à la déforestation des forêts primaires tropicales qui sont elles aussi d’importants puits de carbone. Monoculture qui épuise les sols tous les 30 ans. </a:t>
            </a:r>
          </a:p>
          <a:p>
            <a:r>
              <a:rPr lang="fr-FR" sz="1100" i="1" dirty="0"/>
              <a:t>La croissance de la demande en chocolat a réduit de 90% les forêts primaires en Côte d’Ivoire (principal importateur mondial) en 60 ans. Dernièrement le chocolat a aussi été épinglé pour sa forte teneur en cadmium (en particulier le chocolat bio qui vient d’Amérique latine), un métal lourd qui peut fragiliser les os, entraîner des dommages rénaux, le cancer du pancréas. Le chocolat est un plaisir toxique dont il faut limiter la consommation.</a:t>
            </a:r>
            <a:endParaRPr lang="fr-FR" sz="1100" dirty="0"/>
          </a:p>
          <a:p>
            <a:endParaRPr lang="fr-FR" sz="1200" b="1" dirty="0"/>
          </a:p>
          <a:p>
            <a:r>
              <a:rPr lang="fr-FR" sz="1400" b="1" dirty="0"/>
              <a:t>Le 5</a:t>
            </a:r>
            <a:r>
              <a:rPr lang="fr-FR" sz="1400" b="1" baseline="30000" dirty="0"/>
              <a:t>ème</a:t>
            </a:r>
            <a:r>
              <a:rPr lang="fr-FR" sz="1400" b="1" dirty="0"/>
              <a:t> levier : manger de saison</a:t>
            </a:r>
            <a:endParaRPr lang="fr-FR" sz="1400" dirty="0"/>
          </a:p>
          <a:p>
            <a:r>
              <a:rPr lang="fr-FR" sz="1100" dirty="0"/>
              <a:t>Entre une tomate de saison et une tomate cultivée sous serre chauffée, on multiplie par 4 son impact.</a:t>
            </a:r>
          </a:p>
          <a:p>
            <a:endParaRPr lang="fr-FR" sz="1200" dirty="0"/>
          </a:p>
        </p:txBody>
      </p:sp>
    </p:spTree>
    <p:extLst>
      <p:ext uri="{BB962C8B-B14F-4D97-AF65-F5344CB8AC3E}">
        <p14:creationId xmlns:p14="http://schemas.microsoft.com/office/powerpoint/2010/main" val="228961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Cartes chantiers et prospectives</a:t>
            </a:r>
            <a:br>
              <a:rPr lang="fr-FR" sz="4000" dirty="0">
                <a:latin typeface="Arial Narrow" panose="020B0606020202030204" pitchFamily="34" charset="0"/>
              </a:rPr>
            </a:br>
            <a:r>
              <a:rPr lang="fr-FR" sz="4000" dirty="0">
                <a:latin typeface="Arial Narrow" panose="020B0606020202030204" pitchFamily="34" charset="0"/>
              </a:rPr>
              <a:t> à mettre sur Renaissance </a:t>
            </a:r>
            <a:r>
              <a:rPr lang="fr-FR" sz="4000" cap="all" dirty="0">
                <a:latin typeface="Arial Narrow" panose="020B0606020202030204" pitchFamily="34" charset="0"/>
              </a:rPr>
              <a:t>é</a:t>
            </a:r>
            <a:r>
              <a:rPr lang="fr-FR" sz="4000" dirty="0">
                <a:latin typeface="Arial Narrow" panose="020B0606020202030204" pitchFamily="34" charset="0"/>
              </a:rPr>
              <a:t>cologique avec des élémentaires</a:t>
            </a:r>
          </a:p>
        </p:txBody>
      </p:sp>
    </p:spTree>
    <p:extLst>
      <p:ext uri="{BB962C8B-B14F-4D97-AF65-F5344CB8AC3E}">
        <p14:creationId xmlns:p14="http://schemas.microsoft.com/office/powerpoint/2010/main" val="2045214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ZoneTexte 37"/>
          <p:cNvSpPr txBox="1"/>
          <p:nvPr/>
        </p:nvSpPr>
        <p:spPr>
          <a:xfrm>
            <a:off x="85136" y="2350910"/>
            <a:ext cx="412096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BIODIVERSITÉ</a:t>
            </a:r>
          </a:p>
        </p:txBody>
      </p:sp>
      <p:sp>
        <p:nvSpPr>
          <p:cNvPr id="39" name="ZoneTexte 38"/>
          <p:cNvSpPr txBox="1"/>
          <p:nvPr/>
        </p:nvSpPr>
        <p:spPr>
          <a:xfrm>
            <a:off x="3971935" y="466622"/>
            <a:ext cx="128102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AIR</a:t>
            </a:r>
          </a:p>
        </p:txBody>
      </p:sp>
      <p:sp>
        <p:nvSpPr>
          <p:cNvPr id="40" name="ZoneTexte 39"/>
          <p:cNvSpPr txBox="1"/>
          <p:nvPr/>
        </p:nvSpPr>
        <p:spPr>
          <a:xfrm>
            <a:off x="8245355" y="1410328"/>
            <a:ext cx="138932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EAU</a:t>
            </a:r>
          </a:p>
        </p:txBody>
      </p:sp>
      <p:sp>
        <p:nvSpPr>
          <p:cNvPr id="41" name="ZoneTexte 40"/>
          <p:cNvSpPr txBox="1"/>
          <p:nvPr/>
        </p:nvSpPr>
        <p:spPr>
          <a:xfrm>
            <a:off x="82203" y="463298"/>
            <a:ext cx="386655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VERT</a:t>
            </a:r>
          </a:p>
        </p:txBody>
      </p:sp>
      <p:sp>
        <p:nvSpPr>
          <p:cNvPr id="42" name="ZoneTexte 41"/>
          <p:cNvSpPr txBox="1"/>
          <p:nvPr/>
        </p:nvSpPr>
        <p:spPr>
          <a:xfrm>
            <a:off x="85136" y="1409464"/>
            <a:ext cx="239567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FORÊTS</a:t>
            </a:r>
          </a:p>
        </p:txBody>
      </p:sp>
      <p:sp>
        <p:nvSpPr>
          <p:cNvPr id="43" name="ZoneTexte 42"/>
          <p:cNvSpPr txBox="1"/>
          <p:nvPr/>
        </p:nvSpPr>
        <p:spPr>
          <a:xfrm>
            <a:off x="2505012" y="1409464"/>
            <a:ext cx="221005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OCÉAN</a:t>
            </a:r>
          </a:p>
        </p:txBody>
      </p:sp>
      <p:sp>
        <p:nvSpPr>
          <p:cNvPr id="46" name="ZoneTexte 45"/>
          <p:cNvSpPr txBox="1"/>
          <p:nvPr/>
        </p:nvSpPr>
        <p:spPr>
          <a:xfrm>
            <a:off x="4233316" y="2350910"/>
            <a:ext cx="296614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MOBILITÉ</a:t>
            </a:r>
          </a:p>
        </p:txBody>
      </p:sp>
      <p:sp>
        <p:nvSpPr>
          <p:cNvPr id="48" name="ZoneTexte 47"/>
          <p:cNvSpPr txBox="1"/>
          <p:nvPr/>
        </p:nvSpPr>
        <p:spPr>
          <a:xfrm>
            <a:off x="5276135" y="466622"/>
            <a:ext cx="4575954"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ESPACE PUBLIC</a:t>
            </a:r>
          </a:p>
        </p:txBody>
      </p:sp>
      <p:sp>
        <p:nvSpPr>
          <p:cNvPr id="50" name="ZoneTexte 49"/>
          <p:cNvSpPr txBox="1"/>
          <p:nvPr/>
        </p:nvSpPr>
        <p:spPr>
          <a:xfrm>
            <a:off x="4743038" y="1407797"/>
            <a:ext cx="347434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SOLIDARITÉ</a:t>
            </a:r>
          </a:p>
        </p:txBody>
      </p:sp>
      <p:sp>
        <p:nvSpPr>
          <p:cNvPr id="51" name="ZoneTexte 50"/>
          <p:cNvSpPr txBox="1"/>
          <p:nvPr/>
        </p:nvSpPr>
        <p:spPr>
          <a:xfrm>
            <a:off x="119541" y="60096"/>
            <a:ext cx="5685659"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Cartes chantier renaissance écologique impression recto A4</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
        <p:nvSpPr>
          <p:cNvPr id="52" name="ZoneTexte 51"/>
          <p:cNvSpPr txBox="1"/>
          <p:nvPr/>
        </p:nvSpPr>
        <p:spPr>
          <a:xfrm>
            <a:off x="7226685" y="2350910"/>
            <a:ext cx="212260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SANTÉ</a:t>
            </a:r>
          </a:p>
        </p:txBody>
      </p:sp>
      <p:sp>
        <p:nvSpPr>
          <p:cNvPr id="20" name="ZoneTexte 19"/>
          <p:cNvSpPr txBox="1"/>
          <p:nvPr/>
        </p:nvSpPr>
        <p:spPr>
          <a:xfrm>
            <a:off x="86892" y="4929256"/>
            <a:ext cx="3658495"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COMMERCE</a:t>
            </a:r>
          </a:p>
        </p:txBody>
      </p:sp>
      <p:sp>
        <p:nvSpPr>
          <p:cNvPr id="21" name="ZoneTexte 20"/>
          <p:cNvSpPr txBox="1"/>
          <p:nvPr/>
        </p:nvSpPr>
        <p:spPr>
          <a:xfrm>
            <a:off x="3777940" y="4924892"/>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FINANCE</a:t>
            </a:r>
          </a:p>
        </p:txBody>
      </p:sp>
      <p:sp>
        <p:nvSpPr>
          <p:cNvPr id="22" name="ZoneTexte 21"/>
          <p:cNvSpPr txBox="1"/>
          <p:nvPr/>
        </p:nvSpPr>
        <p:spPr>
          <a:xfrm>
            <a:off x="6540401" y="4924892"/>
            <a:ext cx="326406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INDUSTRIE</a:t>
            </a:r>
          </a:p>
        </p:txBody>
      </p:sp>
      <p:sp>
        <p:nvSpPr>
          <p:cNvPr id="23" name="ZoneTexte 22"/>
          <p:cNvSpPr txBox="1"/>
          <p:nvPr/>
        </p:nvSpPr>
        <p:spPr>
          <a:xfrm>
            <a:off x="86892" y="3298399"/>
            <a:ext cx="6064857"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COMPORTEMENTS DE CONSOMMATION</a:t>
            </a:r>
          </a:p>
        </p:txBody>
      </p:sp>
      <p:sp>
        <p:nvSpPr>
          <p:cNvPr id="24" name="ZoneTexte 23"/>
          <p:cNvSpPr txBox="1"/>
          <p:nvPr/>
        </p:nvSpPr>
        <p:spPr>
          <a:xfrm>
            <a:off x="6170501" y="3298399"/>
            <a:ext cx="2453724" cy="922768"/>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DÉCHET</a:t>
            </a:r>
          </a:p>
        </p:txBody>
      </p:sp>
      <p:sp>
        <p:nvSpPr>
          <p:cNvPr id="25" name="ZoneTexte 24"/>
          <p:cNvSpPr txBox="1"/>
          <p:nvPr/>
        </p:nvSpPr>
        <p:spPr>
          <a:xfrm>
            <a:off x="86892" y="5877875"/>
            <a:ext cx="4987993"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IMPORT-EXPORT</a:t>
            </a:r>
          </a:p>
        </p:txBody>
      </p:sp>
      <p:sp>
        <p:nvSpPr>
          <p:cNvPr id="26" name="ZoneTexte 25"/>
          <p:cNvSpPr txBox="1"/>
          <p:nvPr/>
        </p:nvSpPr>
        <p:spPr>
          <a:xfrm>
            <a:off x="5106789" y="5873511"/>
            <a:ext cx="4742061" cy="923330"/>
          </a:xfrm>
          <a:prstGeom prst="rect">
            <a:avLst/>
          </a:prstGeom>
          <a:solidFill>
            <a:srgbClr val="00B050"/>
          </a:solidFill>
          <a:ln>
            <a:noFill/>
          </a:ln>
        </p:spPr>
        <p:txBody>
          <a:bodyPr wrap="square" rtlCol="0">
            <a:spAutoFit/>
          </a:bodyPr>
          <a:lstStyle>
            <a:defPPr>
              <a:defRPr lang="en-US"/>
            </a:defPPr>
            <a:lvl1pPr algn="ctr">
              <a:defRPr sz="5400"/>
            </a:lvl1pPr>
          </a:lstStyle>
          <a:p>
            <a:pPr defTabSz="457200" hangingPunct="1"/>
            <a:r>
              <a:rPr lang="fr-FR" kern="1200" dirty="0">
                <a:solidFill>
                  <a:prstClr val="white"/>
                </a:solidFill>
                <a:latin typeface="Calibri" panose="020F0502020204030204"/>
              </a:rPr>
              <a:t>GOUVERNANCE</a:t>
            </a:r>
          </a:p>
        </p:txBody>
      </p:sp>
    </p:spTree>
    <p:extLst>
      <p:ext uri="{BB962C8B-B14F-4D97-AF65-F5344CB8AC3E}">
        <p14:creationId xmlns:p14="http://schemas.microsoft.com/office/powerpoint/2010/main" val="1748959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ZoneTexte 15"/>
          <p:cNvSpPr txBox="1"/>
          <p:nvPr/>
        </p:nvSpPr>
        <p:spPr>
          <a:xfrm>
            <a:off x="65559" y="153424"/>
            <a:ext cx="4851501"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AMÉNAGEMENT </a:t>
            </a:r>
            <a:br>
              <a:rPr lang="fr-FR" sz="5400" kern="1200" dirty="0">
                <a:solidFill>
                  <a:prstClr val="white"/>
                </a:solidFill>
                <a:latin typeface="Calibri" panose="020F0502020204030204"/>
              </a:rPr>
            </a:br>
            <a:r>
              <a:rPr lang="fr-FR" sz="5400" kern="1200" dirty="0">
                <a:solidFill>
                  <a:prstClr val="white"/>
                </a:solidFill>
                <a:latin typeface="Calibri" panose="020F0502020204030204"/>
              </a:rPr>
              <a:t>DU TERRITOIRE</a:t>
            </a:r>
          </a:p>
        </p:txBody>
      </p:sp>
      <p:sp>
        <p:nvSpPr>
          <p:cNvPr id="17" name="ZoneTexte 16"/>
          <p:cNvSpPr txBox="1"/>
          <p:nvPr/>
        </p:nvSpPr>
        <p:spPr>
          <a:xfrm>
            <a:off x="4197634" y="4627578"/>
            <a:ext cx="313794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BÂTIMENT</a:t>
            </a:r>
          </a:p>
        </p:txBody>
      </p:sp>
      <p:sp>
        <p:nvSpPr>
          <p:cNvPr id="18" name="ZoneTexte 17"/>
          <p:cNvSpPr txBox="1"/>
          <p:nvPr/>
        </p:nvSpPr>
        <p:spPr>
          <a:xfrm>
            <a:off x="65559" y="1783641"/>
            <a:ext cx="387443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NUMÉRIQUE</a:t>
            </a:r>
          </a:p>
        </p:txBody>
      </p:sp>
      <p:sp>
        <p:nvSpPr>
          <p:cNvPr id="19" name="ZoneTexte 18"/>
          <p:cNvSpPr txBox="1"/>
          <p:nvPr/>
        </p:nvSpPr>
        <p:spPr>
          <a:xfrm>
            <a:off x="6910712" y="1783641"/>
            <a:ext cx="266039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ÉNERGIE</a:t>
            </a:r>
          </a:p>
        </p:txBody>
      </p:sp>
      <p:sp>
        <p:nvSpPr>
          <p:cNvPr id="20" name="ZoneTexte 19"/>
          <p:cNvSpPr txBox="1"/>
          <p:nvPr/>
        </p:nvSpPr>
        <p:spPr>
          <a:xfrm>
            <a:off x="65559" y="2731620"/>
            <a:ext cx="5221661"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INFRASTRUCTURE</a:t>
            </a:r>
          </a:p>
        </p:txBody>
      </p:sp>
      <p:sp>
        <p:nvSpPr>
          <p:cNvPr id="25" name="ZoneTexte 24"/>
          <p:cNvSpPr txBox="1"/>
          <p:nvPr/>
        </p:nvSpPr>
        <p:spPr>
          <a:xfrm>
            <a:off x="65560" y="3674547"/>
            <a:ext cx="5153422"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ADMINISTRATION</a:t>
            </a:r>
          </a:p>
        </p:txBody>
      </p:sp>
      <p:sp>
        <p:nvSpPr>
          <p:cNvPr id="26" name="ZoneTexte 25"/>
          <p:cNvSpPr txBox="1"/>
          <p:nvPr/>
        </p:nvSpPr>
        <p:spPr>
          <a:xfrm>
            <a:off x="3964306" y="1783641"/>
            <a:ext cx="292208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SÉCURITÉ</a:t>
            </a:r>
          </a:p>
        </p:txBody>
      </p:sp>
      <p:sp>
        <p:nvSpPr>
          <p:cNvPr id="28" name="ZoneTexte 27"/>
          <p:cNvSpPr txBox="1"/>
          <p:nvPr/>
        </p:nvSpPr>
        <p:spPr>
          <a:xfrm>
            <a:off x="5325570" y="2731620"/>
            <a:ext cx="353376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ÉDUCATION</a:t>
            </a:r>
          </a:p>
        </p:txBody>
      </p:sp>
      <p:sp>
        <p:nvSpPr>
          <p:cNvPr id="30" name="ZoneTexte 29"/>
          <p:cNvSpPr txBox="1"/>
          <p:nvPr/>
        </p:nvSpPr>
        <p:spPr>
          <a:xfrm>
            <a:off x="5244090" y="3674547"/>
            <a:ext cx="3615240"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ENTREPRISE</a:t>
            </a:r>
          </a:p>
        </p:txBody>
      </p:sp>
      <p:sp>
        <p:nvSpPr>
          <p:cNvPr id="24" name="ZoneTexte 23"/>
          <p:cNvSpPr txBox="1"/>
          <p:nvPr/>
        </p:nvSpPr>
        <p:spPr>
          <a:xfrm>
            <a:off x="4945760" y="145971"/>
            <a:ext cx="4905603" cy="1605568"/>
          </a:xfrm>
          <a:prstGeom prst="rect">
            <a:avLst/>
          </a:prstGeom>
          <a:solidFill>
            <a:srgbClr val="00B050"/>
          </a:solidFill>
          <a:ln>
            <a:noFill/>
          </a:ln>
        </p:spPr>
        <p:txBody>
          <a:bodyPr wrap="square" rtlCol="0">
            <a:spAutoFit/>
          </a:bodyPr>
          <a:lstStyle/>
          <a:p>
            <a:pPr defTabSz="457200" hangingPunct="1">
              <a:lnSpc>
                <a:spcPts val="5900"/>
              </a:lnSpc>
            </a:pPr>
            <a:r>
              <a:rPr lang="fr-FR" sz="5400" kern="1200" dirty="0">
                <a:solidFill>
                  <a:prstClr val="white"/>
                </a:solidFill>
                <a:latin typeface="Calibri" panose="020F0502020204030204"/>
              </a:rPr>
              <a:t>MUTUALISATIONCOOPÉRATION</a:t>
            </a:r>
          </a:p>
        </p:txBody>
      </p:sp>
      <p:sp>
        <p:nvSpPr>
          <p:cNvPr id="31" name="ZoneTexte 30"/>
          <p:cNvSpPr txBox="1"/>
          <p:nvPr/>
        </p:nvSpPr>
        <p:spPr>
          <a:xfrm>
            <a:off x="65559" y="4623601"/>
            <a:ext cx="4100999"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AGRICULTURE</a:t>
            </a:r>
          </a:p>
        </p:txBody>
      </p:sp>
      <p:sp>
        <p:nvSpPr>
          <p:cNvPr id="32" name="ZoneTexte 31"/>
          <p:cNvSpPr txBox="1"/>
          <p:nvPr/>
        </p:nvSpPr>
        <p:spPr>
          <a:xfrm>
            <a:off x="4537493" y="5565453"/>
            <a:ext cx="2729908"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CULTURE</a:t>
            </a:r>
          </a:p>
        </p:txBody>
      </p:sp>
      <p:sp>
        <p:nvSpPr>
          <p:cNvPr id="33" name="ZoneTexte 32"/>
          <p:cNvSpPr txBox="1"/>
          <p:nvPr/>
        </p:nvSpPr>
        <p:spPr>
          <a:xfrm rot="16200000">
            <a:off x="7377380" y="5175868"/>
            <a:ext cx="2022257"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SPORT</a:t>
            </a:r>
          </a:p>
        </p:txBody>
      </p:sp>
      <p:sp>
        <p:nvSpPr>
          <p:cNvPr id="15" name="ZoneTexte 14"/>
          <p:cNvSpPr txBox="1"/>
          <p:nvPr/>
        </p:nvSpPr>
        <p:spPr>
          <a:xfrm rot="16200000">
            <a:off x="7402301" y="4229953"/>
            <a:ext cx="3914088" cy="923330"/>
          </a:xfrm>
          <a:prstGeom prst="rect">
            <a:avLst/>
          </a:prstGeom>
          <a:solidFill>
            <a:srgbClr val="00B050"/>
          </a:solidFill>
          <a:ln>
            <a:noFill/>
          </a:ln>
        </p:spPr>
        <p:txBody>
          <a:bodyPr wrap="square" rtlCol="0">
            <a:spAutoFit/>
          </a:bodyPr>
          <a:lstStyle/>
          <a:p>
            <a:pPr defTabSz="457200" hangingPunct="1"/>
            <a:r>
              <a:rPr lang="fr-FR" sz="5400" dirty="0">
                <a:solidFill>
                  <a:prstClr val="white"/>
                </a:solidFill>
                <a:latin typeface="Calibri" panose="020F0502020204030204"/>
              </a:rPr>
              <a:t>SPIRITUALITE</a:t>
            </a:r>
            <a:endParaRPr lang="fr-FR" sz="5400" kern="1200" dirty="0">
              <a:solidFill>
                <a:prstClr val="white"/>
              </a:solidFill>
              <a:latin typeface="Calibri" panose="020F0502020204030204"/>
            </a:endParaRPr>
          </a:p>
        </p:txBody>
      </p:sp>
      <p:sp>
        <p:nvSpPr>
          <p:cNvPr id="21" name="ZoneTexte 20"/>
          <p:cNvSpPr txBox="1"/>
          <p:nvPr/>
        </p:nvSpPr>
        <p:spPr>
          <a:xfrm>
            <a:off x="72701" y="5569117"/>
            <a:ext cx="4446056" cy="923330"/>
          </a:xfrm>
          <a:prstGeom prst="rect">
            <a:avLst/>
          </a:prstGeom>
          <a:solidFill>
            <a:srgbClr val="00B050"/>
          </a:solidFill>
          <a:ln>
            <a:noFill/>
          </a:ln>
        </p:spPr>
        <p:txBody>
          <a:bodyPr wrap="square" rtlCol="0">
            <a:spAutoFit/>
          </a:bodyPr>
          <a:lstStyle/>
          <a:p>
            <a:pPr defTabSz="457200" hangingPunct="1"/>
            <a:r>
              <a:rPr lang="fr-FR" sz="5400" kern="1200" dirty="0">
                <a:solidFill>
                  <a:prstClr val="white"/>
                </a:solidFill>
                <a:latin typeface="Calibri" panose="020F0502020204030204"/>
              </a:rPr>
              <a:t>ALIMENTATION</a:t>
            </a:r>
          </a:p>
        </p:txBody>
      </p:sp>
    </p:spTree>
    <p:extLst>
      <p:ext uri="{BB962C8B-B14F-4D97-AF65-F5344CB8AC3E}">
        <p14:creationId xmlns:p14="http://schemas.microsoft.com/office/powerpoint/2010/main" val="3729511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94195" y="1175156"/>
            <a:ext cx="9497795" cy="4099002"/>
          </a:xfrm>
          <a:prstGeom prst="rect">
            <a:avLst/>
          </a:prstGeom>
          <a:solidFill>
            <a:srgbClr val="70AD47">
              <a:lumMod val="75000"/>
            </a:srgbClr>
          </a:solidFill>
        </p:spPr>
        <p:txBody>
          <a:bodyPr wrap="square" lIns="144000" tIns="36000" rIns="144000" bIns="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Agriculture et élevage en 2050</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 en agriculture biologique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 en agriculture intégrée : semis direct, couverts végétaux, faible recours aux engrais chimiques et pesticides</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10 % raisonnée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Élevage : -50 % de bœufs, -30 % de vaches</a:t>
            </a:r>
            <a:r>
              <a:rPr kumimoji="0" lang="fr-FR" sz="280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t> et de porcs, </a:t>
            </a:r>
            <a:br>
              <a:rPr kumimoji="0" lang="fr-FR" sz="280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br>
            <a:r>
              <a:rPr kumimoji="0" lang="fr-FR" sz="280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t>-20 % de poulets, +20 % de brebis et chèvres, avec respect</a:t>
            </a:r>
            <a:r>
              <a:rPr lang="fr-FR" sz="2800" kern="1200" dirty="0">
                <a:solidFill>
                  <a:prstClr val="white"/>
                </a:solidFill>
                <a:latin typeface="Calibri" panose="020F0502020204030204"/>
                <a:sym typeface="Wingdings" panose="05000000000000000000" pitchFamily="2" charset="2"/>
              </a:rPr>
              <a:t> du </a:t>
            </a:r>
            <a:br>
              <a:rPr lang="fr-FR" sz="2800" kern="1200" dirty="0">
                <a:solidFill>
                  <a:prstClr val="white"/>
                </a:solidFill>
                <a:latin typeface="Calibri" panose="020F0502020204030204"/>
                <a:sym typeface="Wingdings" panose="05000000000000000000" pitchFamily="2" charset="2"/>
              </a:rPr>
            </a:br>
            <a:r>
              <a:rPr lang="fr-FR" sz="2800" kern="1200" dirty="0">
                <a:solidFill>
                  <a:prstClr val="white"/>
                </a:solidFill>
                <a:latin typeface="Calibri" panose="020F0502020204030204"/>
                <a:sym typeface="Wingdings" panose="05000000000000000000" pitchFamily="2" charset="2"/>
              </a:rPr>
              <a:t>bien-être animal</a:t>
            </a:r>
            <a:endPar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+ 500 000 emplois</a:t>
            </a:r>
          </a:p>
        </p:txBody>
      </p:sp>
      <p:pic>
        <p:nvPicPr>
          <p:cNvPr id="4" name="Image 3"/>
          <p:cNvPicPr>
            <a:picLocks noChangeAspect="1"/>
          </p:cNvPicPr>
          <p:nvPr/>
        </p:nvPicPr>
        <p:blipFill>
          <a:blip r:embed="rId2"/>
          <a:stretch>
            <a:fillRect/>
          </a:stretch>
        </p:blipFill>
        <p:spPr>
          <a:xfrm>
            <a:off x="7846819" y="1314813"/>
            <a:ext cx="1657139" cy="612701"/>
          </a:xfrm>
          <a:prstGeom prst="rect">
            <a:avLst/>
          </a:prstGeom>
          <a:ln w="76200">
            <a:noFill/>
          </a:ln>
        </p:spPr>
      </p:pic>
      <p:sp>
        <p:nvSpPr>
          <p:cNvPr id="5" name="ZoneTexte 4"/>
          <p:cNvSpPr txBox="1"/>
          <p:nvPr/>
        </p:nvSpPr>
        <p:spPr>
          <a:xfrm>
            <a:off x="194195" y="275249"/>
            <a:ext cx="557736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fr-FR" dirty="0">
                <a:solidFill>
                  <a:schemeClr val="tx1">
                    <a:lumMod val="50000"/>
                  </a:schemeClr>
                </a:solidFill>
                <a:latin typeface="Calibri" panose="020F0502020204030204" pitchFamily="34" charset="0"/>
                <a:cs typeface="Calibri" panose="020F0502020204030204" pitchFamily="34" charset="0"/>
              </a:rPr>
              <a:t>Cartes prospectives à imprimer en recto A4 + plastification</a:t>
            </a:r>
            <a:endParaRPr kumimoji="0" lang="fr-FR" b="0" i="0" u="none" strike="noStrike" cap="none" spc="0" normalizeH="0" baseline="0" dirty="0">
              <a:ln>
                <a:noFill/>
              </a:ln>
              <a:solidFill>
                <a:schemeClr val="tx1">
                  <a:lumMod val="50000"/>
                </a:schemeClr>
              </a:solidFill>
              <a:effectLst/>
              <a:uFillTx/>
              <a:latin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2296545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07931" y="115421"/>
            <a:ext cx="9700303" cy="4585871"/>
          </a:xfrm>
          <a:prstGeom prst="rect">
            <a:avLst/>
          </a:prstGeom>
          <a:solidFill>
            <a:srgbClr val="70AD47">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Alimentation en 2050</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Réduire d’1/3 la surconsommation</a:t>
            </a:r>
            <a:r>
              <a:rPr kumimoji="0" lang="fr-FR" sz="280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t> / obésité</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baseline="0" dirty="0">
                <a:solidFill>
                  <a:prstClr val="white"/>
                </a:solidFill>
                <a:latin typeface="Calibri" panose="020F0502020204030204"/>
                <a:sym typeface="Wingdings" panose="05000000000000000000" pitchFamily="2" charset="2"/>
              </a:rPr>
              <a:t>Diviser par 2 le gaspillage alimentaire </a:t>
            </a:r>
            <a:r>
              <a:rPr lang="fr-FR" sz="2800" kern="1200" baseline="0" dirty="0">
                <a:solidFill>
                  <a:srgbClr val="CC371B"/>
                </a:solidFill>
                <a:latin typeface="Calibri" panose="020F0502020204030204"/>
                <a:sym typeface="Wingdings" panose="05000000000000000000" pitchFamily="2" charset="2"/>
              </a:rPr>
              <a:t>(1/3 de pertes)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800" b="0" i="0" u="none" strike="noStrike" kern="1200" cap="none" spc="0" normalizeH="0" noProof="0" dirty="0">
                <a:ln>
                  <a:noFill/>
                </a:ln>
                <a:effectLst/>
                <a:uLnTx/>
                <a:uFillTx/>
                <a:latin typeface="Calibri" panose="020F0502020204030204"/>
                <a:sym typeface="Wingdings" panose="05000000000000000000" pitchFamily="2" charset="2"/>
              </a:rPr>
              <a:t>Diviser par 2 la consommation de viande et de produits laitiers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dirty="0">
                <a:latin typeface="Calibri" panose="020F0502020204030204"/>
                <a:sym typeface="Wingdings" panose="05000000000000000000" pitchFamily="2" charset="2"/>
              </a:rPr>
              <a:t>Réduire d’1/4 la consommation de produits de la mer</a:t>
            </a:r>
            <a:endParaRPr kumimoji="0" lang="fr-FR" sz="280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800" kern="1200" baseline="0" dirty="0">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800" b="0" i="0" u="none" strike="noStrike" kern="1200" cap="none" spc="0" normalizeH="0" baseline="0" noProof="0" dirty="0">
              <a:ln>
                <a:noFill/>
              </a:ln>
              <a:effectLst/>
              <a:uLnTx/>
              <a:uFillTx/>
              <a:latin typeface="Calibri" panose="020F0502020204030204"/>
              <a:sym typeface="Wingdings" panose="05000000000000000000" pitchFamily="2" charset="2"/>
            </a:endParaRPr>
          </a:p>
        </p:txBody>
      </p:sp>
      <p:pic>
        <p:nvPicPr>
          <p:cNvPr id="4" name="Image 3"/>
          <p:cNvPicPr>
            <a:picLocks noChangeAspect="1"/>
          </p:cNvPicPr>
          <p:nvPr/>
        </p:nvPicPr>
        <p:blipFill>
          <a:blip r:embed="rId2"/>
          <a:stretch>
            <a:fillRect/>
          </a:stretch>
        </p:blipFill>
        <p:spPr>
          <a:xfrm>
            <a:off x="7967588" y="220572"/>
            <a:ext cx="1657139" cy="612701"/>
          </a:xfrm>
          <a:prstGeom prst="rect">
            <a:avLst/>
          </a:prstGeom>
          <a:ln w="76200">
            <a:noFill/>
          </a:ln>
        </p:spPr>
      </p:pic>
      <p:sp>
        <p:nvSpPr>
          <p:cNvPr id="5" name="ZoneTexte 4"/>
          <p:cNvSpPr txBox="1"/>
          <p:nvPr/>
        </p:nvSpPr>
        <p:spPr>
          <a:xfrm>
            <a:off x="5772085" y="2762658"/>
            <a:ext cx="3824655" cy="12182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2/3 de protéines végétales (céréale, légumineuse, </a:t>
            </a:r>
            <a:br>
              <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br>
            <a:r>
              <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fruit à coque)</a:t>
            </a:r>
          </a:p>
        </p:txBody>
      </p:sp>
      <p:sp>
        <p:nvSpPr>
          <p:cNvPr id="6" name="ZoneTexte 5"/>
          <p:cNvSpPr txBox="1"/>
          <p:nvPr/>
        </p:nvSpPr>
        <p:spPr>
          <a:xfrm>
            <a:off x="174236" y="2948606"/>
            <a:ext cx="3921451" cy="846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2900"/>
              </a:lnSpc>
              <a:spcBef>
                <a:spcPts val="0"/>
              </a:spcBef>
              <a:spcAft>
                <a:spcPts val="0"/>
              </a:spcAft>
              <a:buClrTx/>
              <a:buSzTx/>
              <a:buFontTx/>
              <a:buNone/>
              <a:tabLst/>
            </a:pPr>
            <a:r>
              <a:rPr kumimoji="0" lang="fr-FR" sz="24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1/3 de protéines animales (viande, œuf, lait, poisson)</a:t>
            </a:r>
          </a:p>
        </p:txBody>
      </p:sp>
      <p:pic>
        <p:nvPicPr>
          <p:cNvPr id="7" name="Image 6"/>
          <p:cNvPicPr>
            <a:picLocks noChangeAspect="1"/>
          </p:cNvPicPr>
          <p:nvPr/>
        </p:nvPicPr>
        <p:blipFill>
          <a:blip r:embed="rId3">
            <a:clrChange>
              <a:clrFrom>
                <a:srgbClr val="FFFFFF"/>
              </a:clrFrom>
              <a:clrTo>
                <a:srgbClr val="FFFFFF">
                  <a:alpha val="0"/>
                </a:srgbClr>
              </a:clrTo>
            </a:clrChange>
          </a:blip>
          <a:stretch>
            <a:fillRect/>
          </a:stretch>
        </p:blipFill>
        <p:spPr>
          <a:xfrm>
            <a:off x="3981653" y="2650514"/>
            <a:ext cx="1904467" cy="1867415"/>
          </a:xfrm>
          <a:prstGeom prst="rect">
            <a:avLst/>
          </a:prstGeom>
        </p:spPr>
      </p:pic>
    </p:spTree>
    <p:extLst>
      <p:ext uri="{BB962C8B-B14F-4D97-AF65-F5344CB8AC3E}">
        <p14:creationId xmlns:p14="http://schemas.microsoft.com/office/powerpoint/2010/main" val="353390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Endroit où vit l’agriculteur</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dont on aime bien le fromage</a:t>
            </a:r>
          </a:p>
        </p:txBody>
      </p:sp>
      <p:sp>
        <p:nvSpPr>
          <p:cNvPr id="5" name="ZoneTexte 4"/>
          <p:cNvSpPr txBox="1"/>
          <p:nvPr/>
        </p:nvSpPr>
        <p:spPr>
          <a:xfrm>
            <a:off x="6124705" y="4975219"/>
            <a:ext cx="2625400" cy="369332"/>
          </a:xfrm>
          <a:prstGeom prst="rect">
            <a:avLst/>
          </a:prstGeom>
          <a:noFill/>
        </p:spPr>
        <p:txBody>
          <a:bodyPr wrap="square" rtlCol="0">
            <a:spAutoFit/>
          </a:bodyPr>
          <a:lstStyle/>
          <a:p>
            <a:pPr algn="ctr"/>
            <a:r>
              <a:rPr lang="fr-FR" dirty="0"/>
              <a:t>Activité liée aux poissons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107520" y="4268503"/>
            <a:ext cx="700610" cy="694368"/>
          </a:xfrm>
          <a:prstGeom prst="rect">
            <a:avLst/>
          </a:prstGeom>
        </p:spPr>
      </p:pic>
      <p:sp>
        <p:nvSpPr>
          <p:cNvPr id="10" name="Rectangle 9"/>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6600" dirty="0">
                <a:latin typeface="Arial Narrow" panose="020B0606020202030204" pitchFamily="34" charset="0"/>
              </a:rPr>
              <a:t>Imagiers</a:t>
            </a:r>
            <a:r>
              <a:rPr lang="fr-FR" sz="5400" dirty="0">
                <a:latin typeface="Arial Narrow" panose="020B0606020202030204" pitchFamily="34" charset="0"/>
              </a:rPr>
              <a:t> </a:t>
            </a:r>
            <a:br>
              <a:rPr lang="fr-FR" sz="5400" dirty="0">
                <a:latin typeface="Arial Narrow" panose="020B0606020202030204" pitchFamily="34" charset="0"/>
              </a:rPr>
            </a:br>
            <a:r>
              <a:rPr lang="fr-FR" sz="5400" dirty="0">
                <a:latin typeface="Arial Narrow" panose="020B0606020202030204" pitchFamily="34" charset="0"/>
              </a:rPr>
              <a:t>sur l’alimentation et l’agriculture </a:t>
            </a:r>
            <a:br>
              <a:rPr lang="fr-FR" sz="5400" dirty="0">
                <a:latin typeface="Arial Narrow" panose="020B0606020202030204" pitchFamily="34" charset="0"/>
              </a:rPr>
            </a:br>
            <a:r>
              <a:rPr lang="fr-FR" sz="5400" dirty="0">
                <a:latin typeface="Arial Narrow" panose="020B0606020202030204" pitchFamily="34" charset="0"/>
              </a:rPr>
              <a:t>pour les maternelles</a:t>
            </a:r>
          </a:p>
        </p:txBody>
      </p:sp>
    </p:spTree>
    <p:extLst>
      <p:ext uri="{BB962C8B-B14F-4D97-AF65-F5344CB8AC3E}">
        <p14:creationId xmlns:p14="http://schemas.microsoft.com/office/powerpoint/2010/main" val="274369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5172114" y="316002"/>
            <a:ext cx="4417173" cy="62055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200" dirty="0">
                <a:latin typeface="Calibri" panose="020F0502020204030204" pitchFamily="34" charset="0"/>
                <a:cs typeface="Calibri" panose="020F0502020204030204" pitchFamily="34" charset="0"/>
              </a:rPr>
              <a:t>Cet atelier utilise </a:t>
            </a:r>
            <a:r>
              <a:rPr lang="fr-FR" sz="1200" b="1" dirty="0">
                <a:solidFill>
                  <a:srgbClr val="00B050"/>
                </a:solidFill>
                <a:latin typeface="Calibri" panose="020F0502020204030204" pitchFamily="34" charset="0"/>
                <a:cs typeface="Calibri" panose="020F0502020204030204" pitchFamily="34" charset="0"/>
              </a:rPr>
              <a:t>Renaissance </a:t>
            </a:r>
            <a:r>
              <a:rPr lang="fr-FR" sz="1200" b="1" cap="all" dirty="0">
                <a:solidFill>
                  <a:srgbClr val="00B050"/>
                </a:solidFill>
                <a:latin typeface="Calibri" panose="020F0502020204030204" pitchFamily="34" charset="0"/>
                <a:cs typeface="Calibri" panose="020F0502020204030204" pitchFamily="34" charset="0"/>
              </a:rPr>
              <a:t>é</a:t>
            </a:r>
            <a:r>
              <a:rPr lang="fr-FR" sz="1200" b="1" dirty="0">
                <a:solidFill>
                  <a:srgbClr val="00B050"/>
                </a:solidFill>
                <a:latin typeface="Calibri" panose="020F0502020204030204" pitchFamily="34" charset="0"/>
                <a:cs typeface="Calibri" panose="020F0502020204030204" pitchFamily="34" charset="0"/>
              </a:rPr>
              <a:t>cologique. </a:t>
            </a:r>
            <a:r>
              <a:rPr lang="fr-FR" sz="1200" dirty="0">
                <a:latin typeface="Calibri" panose="020F0502020204030204" pitchFamily="34" charset="0"/>
                <a:cs typeface="Calibri" panose="020F0502020204030204" pitchFamily="34" charset="0"/>
              </a:rPr>
              <a:t>Vous devrez vous la procurer auprès de l’association renaissance écologique </a:t>
            </a:r>
            <a:r>
              <a:rPr lang="fr-FR" sz="1200" dirty="0">
                <a:latin typeface="Calibri" panose="020F0502020204030204" pitchFamily="34" charset="0"/>
                <a:cs typeface="Calibri" panose="020F0502020204030204" pitchFamily="34" charset="0"/>
                <a:hlinkClick r:id="rId2"/>
              </a:rPr>
              <a:t>https://renaissanceecologique.org</a:t>
            </a:r>
            <a:r>
              <a:rPr lang="fr-FR" sz="1200" dirty="0">
                <a:latin typeface="Calibri" panose="020F0502020204030204" pitchFamily="34" charset="0"/>
                <a:cs typeface="Calibri" panose="020F0502020204030204" pitchFamily="34" charset="0"/>
              </a:rPr>
              <a:t>. L’association peut également vous former et vous fournir plein d’autres idées d’activités. </a:t>
            </a:r>
            <a:br>
              <a:rPr lang="fr-FR" sz="1200" dirty="0">
                <a:latin typeface="Calibri" panose="020F0502020204030204" pitchFamily="34" charset="0"/>
                <a:cs typeface="Calibri" panose="020F0502020204030204" pitchFamily="34" charset="0"/>
              </a:rPr>
            </a:br>
            <a:r>
              <a:rPr lang="fr-FR" sz="1200" dirty="0">
                <a:latin typeface="Calibri" panose="020F0502020204030204" pitchFamily="34" charset="0"/>
                <a:cs typeface="Calibri" panose="020F0502020204030204" pitchFamily="34" charset="0"/>
              </a:rPr>
              <a:t>Vous pouvez choisir de laisser les enfants dessiner dessus. Si vous souhaitez la réutiliser vierge, vous pourrez, avant l’atelier, la plastifier avec du film autocollant repositionnable utilisé pour les livres. </a:t>
            </a:r>
            <a:endParaRPr lang="fr-FR" sz="1200" dirty="0">
              <a:latin typeface="Arial Narrow" panose="020B0606020202030204" pitchFamily="34" charset="0"/>
            </a:endParaRPr>
          </a:p>
          <a:p>
            <a:pPr marL="0" indent="0">
              <a:lnSpc>
                <a:spcPct val="120000"/>
              </a:lnSpc>
              <a:spcBef>
                <a:spcPts val="0"/>
              </a:spcBef>
              <a:buFont typeface="Arial" panose="020B0604020202020204" pitchFamily="34" charset="0"/>
              <a:buNone/>
            </a:pPr>
            <a:endParaRPr lang="fr-FR" sz="1200" b="1" dirty="0">
              <a:solidFill>
                <a:srgbClr val="00B050"/>
              </a:solidFill>
              <a:latin typeface="Calibri" panose="020F0502020204030204" pitchFamily="34" charset="0"/>
              <a:cs typeface="Calibri" panose="020F0502020204030204" pitchFamily="34" charset="0"/>
            </a:endParaRPr>
          </a:p>
          <a:p>
            <a:pPr marL="0" indent="0">
              <a:lnSpc>
                <a:spcPct val="120000"/>
              </a:lnSpc>
              <a:spcBef>
                <a:spcPts val="0"/>
              </a:spcBef>
              <a:buNone/>
            </a:pPr>
            <a:r>
              <a:rPr lang="fr-FR" sz="1200" b="1" dirty="0">
                <a:solidFill>
                  <a:srgbClr val="00B050"/>
                </a:solidFill>
                <a:latin typeface="Calibri" panose="020F0502020204030204" pitchFamily="34" charset="0"/>
                <a:cs typeface="Calibri" panose="020F0502020204030204" pitchFamily="34" charset="0"/>
              </a:rPr>
              <a:t>Lieu : </a:t>
            </a:r>
            <a:r>
              <a:rPr lang="fr-FR" sz="1200" dirty="0">
                <a:latin typeface="Calibri" panose="020F0502020204030204" pitchFamily="34" charset="0"/>
                <a:cs typeface="Calibri" panose="020F0502020204030204" pitchFamily="34" charset="0"/>
              </a:rPr>
              <a:t>salle avec un mur de 3m pour afficher </a:t>
            </a:r>
            <a:r>
              <a:rPr lang="fr-FR" sz="1200" dirty="0">
                <a:latin typeface="Arial Narrow" panose="020B0606020202030204" pitchFamily="34" charset="0"/>
              </a:rPr>
              <a:t>Renaissance </a:t>
            </a:r>
            <a:r>
              <a:rPr lang="fr-FR" sz="1200" cap="all" dirty="0">
                <a:latin typeface="Arial Narrow" panose="020B0606020202030204" pitchFamily="34" charset="0"/>
              </a:rPr>
              <a:t>é</a:t>
            </a:r>
            <a:r>
              <a:rPr lang="fr-FR" sz="1200" dirty="0">
                <a:latin typeface="Arial Narrow" panose="020B0606020202030204" pitchFamily="34" charset="0"/>
              </a:rPr>
              <a:t>cologique</a:t>
            </a:r>
            <a:r>
              <a:rPr lang="fr-FR" sz="1200" dirty="0">
                <a:latin typeface="Calibri" panose="020F0502020204030204" pitchFamily="34" charset="0"/>
                <a:cs typeface="Calibri" panose="020F0502020204030204" pitchFamily="34" charset="0"/>
              </a:rPr>
              <a:t>, plus quelques tables pour dessiner et jouer aux jeux</a:t>
            </a:r>
          </a:p>
          <a:p>
            <a:pPr>
              <a:lnSpc>
                <a:spcPct val="120000"/>
              </a:lnSpc>
              <a:spcBef>
                <a:spcPts val="0"/>
              </a:spcBef>
            </a:pPr>
            <a:endParaRPr lang="fr-FR" sz="1200" b="1" dirty="0">
              <a:latin typeface="Calibri" panose="020F0502020204030204" pitchFamily="34" charset="0"/>
              <a:cs typeface="Calibri" panose="020F0502020204030204" pitchFamily="34" charset="0"/>
            </a:endParaRPr>
          </a:p>
          <a:p>
            <a:pPr marL="0" indent="0">
              <a:lnSpc>
                <a:spcPct val="120000"/>
              </a:lnSpc>
              <a:spcBef>
                <a:spcPts val="0"/>
              </a:spcBef>
              <a:buFont typeface="Arial" panose="020B0604020202020204" pitchFamily="34" charset="0"/>
              <a:buNone/>
            </a:pPr>
            <a:r>
              <a:rPr lang="fr-FR" sz="1200" b="1" dirty="0">
                <a:solidFill>
                  <a:srgbClr val="00B050"/>
                </a:solidFill>
                <a:latin typeface="Calibri" panose="020F0502020204030204" pitchFamily="34" charset="0"/>
                <a:cs typeface="Calibri" panose="020F0502020204030204" pitchFamily="34" charset="0"/>
              </a:rPr>
              <a:t>Ce kit est sous licence </a:t>
            </a:r>
          </a:p>
          <a:p>
            <a:pPr marL="0"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Cette licence permet aux utilisateurs de distribuer, de remixer, d'adapter et de s'appuyer sur le matériau dans n'importe quel support ou format, pour autant que l'attribution soit donnée au créateur. La licence permet un usage commercial. Si vous remixez, adaptez ou construisez sur le matériau, vous devez concéder une licence au matériel modifié en termes identiques. Le CC BY-SA comprend les éléments suivants </a:t>
            </a:r>
          </a:p>
          <a:p>
            <a:pPr marL="247681" lvl="1"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BY : le créateur doit être crédité (Métropole de Montpellier)</a:t>
            </a:r>
          </a:p>
          <a:p>
            <a:pPr marL="247681" lvl="1" indent="0">
              <a:lnSpc>
                <a:spcPct val="100000"/>
              </a:lnSpc>
              <a:spcBef>
                <a:spcPts val="0"/>
              </a:spcBef>
              <a:buFont typeface="Arial" panose="020B0604020202020204" pitchFamily="34" charset="0"/>
              <a:buNone/>
            </a:pPr>
            <a:r>
              <a:rPr lang="fr-FR" sz="1200" dirty="0">
                <a:solidFill>
                  <a:schemeClr val="tx1">
                    <a:lumMod val="50000"/>
                  </a:schemeClr>
                </a:solidFill>
                <a:latin typeface="Calibri" panose="020F0502020204030204" pitchFamily="34" charset="0"/>
                <a:cs typeface="Calibri" panose="020F0502020204030204" pitchFamily="34" charset="0"/>
              </a:rPr>
              <a:t>SA : Les adaptations doivent être partagées dans les mêmes conditions.</a:t>
            </a:r>
          </a:p>
        </p:txBody>
      </p:sp>
      <p:sp>
        <p:nvSpPr>
          <p:cNvPr id="3" name="Espace réservé du contenu 2"/>
          <p:cNvSpPr>
            <a:spLocks noGrp="1"/>
          </p:cNvSpPr>
          <p:nvPr>
            <p:ph idx="1"/>
          </p:nvPr>
        </p:nvSpPr>
        <p:spPr>
          <a:xfrm>
            <a:off x="491257" y="316002"/>
            <a:ext cx="4417173" cy="6205568"/>
          </a:xfrm>
        </p:spPr>
        <p:txBody>
          <a:bodyPr>
            <a:normAutofit/>
          </a:bodyPr>
          <a:lstStyle/>
          <a:p>
            <a:pPr marL="0" indent="0">
              <a:spcBef>
                <a:spcPts val="0"/>
              </a:spcBef>
              <a:spcAft>
                <a:spcPts val="300"/>
              </a:spcAft>
              <a:buNone/>
            </a:pPr>
            <a:r>
              <a:rPr lang="fr-FR" sz="1200" b="1" dirty="0">
                <a:solidFill>
                  <a:srgbClr val="00B050"/>
                </a:solidFill>
                <a:latin typeface="Arial Narrow" panose="020B0606020202030204" pitchFamily="34" charset="0"/>
              </a:rPr>
              <a:t>Objectifs de ce kit pédagogique</a:t>
            </a:r>
          </a:p>
          <a:p>
            <a:pPr marL="0" indent="0">
              <a:spcBef>
                <a:spcPts val="0"/>
              </a:spcBef>
              <a:spcAft>
                <a:spcPts val="300"/>
              </a:spcAft>
              <a:buNone/>
            </a:pPr>
            <a:r>
              <a:rPr lang="fr-FR" sz="1200" dirty="0">
                <a:latin typeface="Arial Narrow" panose="020B0606020202030204" pitchFamily="34" charset="0"/>
              </a:rPr>
              <a:t>Faire découvrir aux enfants à quoi ressemble l’agriculture et l’alimentation dans un monde qui a réussi sa transition écologique et sociale. </a:t>
            </a:r>
          </a:p>
          <a:p>
            <a:pPr>
              <a:spcBef>
                <a:spcPts val="0"/>
              </a:spcBef>
              <a:spcAft>
                <a:spcPts val="300"/>
              </a:spcAft>
            </a:pPr>
            <a:r>
              <a:rPr lang="fr-FR" sz="1200" b="1" dirty="0">
                <a:latin typeface="Arial Narrow" panose="020B0606020202030204" pitchFamily="34" charset="0"/>
              </a:rPr>
              <a:t>Les maternelles</a:t>
            </a:r>
            <a:r>
              <a:rPr lang="fr-FR" sz="1200" dirty="0">
                <a:latin typeface="Arial Narrow" panose="020B0606020202030204" pitchFamily="34" charset="0"/>
              </a:rPr>
              <a:t>, découvriront l’alimentation et l’agriculture à travers les images. Avec Renaissance </a:t>
            </a:r>
            <a:r>
              <a:rPr lang="fr-FR" sz="1200" cap="all" dirty="0">
                <a:latin typeface="Arial Narrow" panose="020B0606020202030204" pitchFamily="34" charset="0"/>
              </a:rPr>
              <a:t>é</a:t>
            </a:r>
            <a:r>
              <a:rPr lang="fr-FR" sz="1200" dirty="0">
                <a:latin typeface="Arial Narrow" panose="020B0606020202030204" pitchFamily="34" charset="0"/>
              </a:rPr>
              <a:t>cologique, ils apprendront à observer, décrire, identifier quelques interactions (ex. avec les commerces), parler de leurs expériences. L’imagier leur permettra de développer leur motricité fine avec le dessin et de nommer les choses.</a:t>
            </a:r>
          </a:p>
          <a:p>
            <a:pPr>
              <a:spcBef>
                <a:spcPts val="0"/>
              </a:spcBef>
              <a:spcAft>
                <a:spcPts val="300"/>
              </a:spcAft>
            </a:pPr>
            <a:r>
              <a:rPr lang="fr-FR" sz="1200" b="1" dirty="0">
                <a:latin typeface="Arial Narrow" panose="020B0606020202030204" pitchFamily="34" charset="0"/>
              </a:rPr>
              <a:t>Les élémentaires, </a:t>
            </a:r>
            <a:r>
              <a:rPr lang="fr-FR" sz="1200" dirty="0">
                <a:latin typeface="Arial Narrow" panose="020B0606020202030204" pitchFamily="34" charset="0"/>
              </a:rPr>
              <a:t>après avoir visionné une vidéo sur le réchauffement climatique et découvert quels aliments émettent le plus de gaz à effet de serre avec un jeu. Ils découvriront avec Renaissance </a:t>
            </a:r>
            <a:r>
              <a:rPr lang="fr-FR" sz="1200" cap="all" dirty="0">
                <a:latin typeface="Arial Narrow" panose="020B0606020202030204" pitchFamily="34" charset="0"/>
              </a:rPr>
              <a:t>é</a:t>
            </a:r>
            <a:r>
              <a:rPr lang="fr-FR" sz="1200" dirty="0">
                <a:latin typeface="Arial Narrow" panose="020B0606020202030204" pitchFamily="34" charset="0"/>
              </a:rPr>
              <a:t>cologique toutes les activités nécessaires pour passer du champ à l’assiette dans un monde qui a réussi sa transition écologique et sociale. Avec l’imagier et le pendu, ils enrichiront leur lexique et leurs capacités d’observation.</a:t>
            </a:r>
            <a:endParaRPr lang="fr-FR" sz="1200" b="1" dirty="0">
              <a:latin typeface="Arial Narrow" panose="020B0606020202030204" pitchFamily="34" charset="0"/>
            </a:endParaRPr>
          </a:p>
          <a:p>
            <a:pPr marL="0" indent="0">
              <a:buNone/>
            </a:pPr>
            <a:r>
              <a:rPr lang="fr-FR" sz="1200" b="1" dirty="0">
                <a:solidFill>
                  <a:srgbClr val="00B050"/>
                </a:solidFill>
                <a:latin typeface="Arial Narrow" panose="020B0606020202030204" pitchFamily="34" charset="0"/>
              </a:rPr>
              <a:t>Cibles : </a:t>
            </a:r>
            <a:r>
              <a:rPr lang="fr-FR" sz="1200" dirty="0">
                <a:latin typeface="Arial Narrow" panose="020B0606020202030204" pitchFamily="34" charset="0"/>
              </a:rPr>
              <a:t>maternelle et élémentaire (groupe de 10-12 enfants)</a:t>
            </a:r>
          </a:p>
          <a:p>
            <a:pPr marL="0" indent="0">
              <a:spcAft>
                <a:spcPts val="300"/>
              </a:spcAft>
              <a:buNone/>
            </a:pPr>
            <a:r>
              <a:rPr lang="fr-FR" sz="1200" b="1" dirty="0">
                <a:solidFill>
                  <a:srgbClr val="00B050"/>
                </a:solidFill>
                <a:latin typeface="Arial Narrow" panose="020B0606020202030204" pitchFamily="34" charset="0"/>
              </a:rPr>
              <a:t>Durée des ateliers</a:t>
            </a:r>
          </a:p>
          <a:p>
            <a:pPr>
              <a:spcBef>
                <a:spcPts val="0"/>
              </a:spcBef>
              <a:spcAft>
                <a:spcPts val="300"/>
              </a:spcAft>
            </a:pPr>
            <a:r>
              <a:rPr lang="fr-FR" sz="1200" dirty="0">
                <a:latin typeface="Arial Narrow" panose="020B0606020202030204" pitchFamily="34" charset="0"/>
              </a:rPr>
              <a:t>40 minutes pour les maternelles</a:t>
            </a:r>
          </a:p>
          <a:p>
            <a:pPr>
              <a:spcBef>
                <a:spcPts val="0"/>
              </a:spcBef>
              <a:spcAft>
                <a:spcPts val="300"/>
              </a:spcAft>
            </a:pPr>
            <a:r>
              <a:rPr lang="fr-FR" sz="1200" dirty="0">
                <a:latin typeface="Arial Narrow" panose="020B0606020202030204" pitchFamily="34" charset="0"/>
              </a:rPr>
              <a:t>1h minimum pour les élémentaires</a:t>
            </a:r>
          </a:p>
          <a:p>
            <a:pPr marL="0" indent="0">
              <a:spcAft>
                <a:spcPts val="300"/>
              </a:spcAft>
              <a:buNone/>
            </a:pPr>
            <a:r>
              <a:rPr lang="fr-FR" sz="1200" b="1" dirty="0">
                <a:solidFill>
                  <a:srgbClr val="00B050"/>
                </a:solidFill>
                <a:latin typeface="Arial Narrow" panose="020B0606020202030204" pitchFamily="34" charset="0"/>
              </a:rPr>
              <a:t>Dans ce kit vous trouverez </a:t>
            </a:r>
          </a:p>
          <a:p>
            <a:pPr marL="180975" indent="-180975">
              <a:lnSpc>
                <a:spcPct val="100000"/>
              </a:lnSpc>
              <a:spcBef>
                <a:spcPts val="0"/>
              </a:spcBef>
              <a:spcAft>
                <a:spcPts val="300"/>
              </a:spcAft>
            </a:pPr>
            <a:r>
              <a:rPr lang="fr-FR" sz="1200" b="1" dirty="0">
                <a:latin typeface="Arial Narrow" panose="020B0606020202030204" pitchFamily="34" charset="0"/>
              </a:rPr>
              <a:t>Des propositions de déroulés </a:t>
            </a:r>
            <a:r>
              <a:rPr lang="fr-FR" sz="1200" dirty="0">
                <a:latin typeface="Arial Narrow" panose="020B0606020202030204" pitchFamily="34" charset="0"/>
              </a:rPr>
              <a:t>pour les maternelles et les élémentaires.</a:t>
            </a:r>
          </a:p>
          <a:p>
            <a:pPr marL="180975" indent="-180975">
              <a:lnSpc>
                <a:spcPct val="100000"/>
              </a:lnSpc>
              <a:spcBef>
                <a:spcPts val="0"/>
              </a:spcBef>
              <a:spcAft>
                <a:spcPts val="300"/>
              </a:spcAft>
            </a:pPr>
            <a:r>
              <a:rPr lang="fr-FR" sz="1200" b="1" dirty="0">
                <a:latin typeface="Arial Narrow" panose="020B0606020202030204" pitchFamily="34" charset="0"/>
              </a:rPr>
              <a:t>Quelques explications à destination des animateurs, professeurs,</a:t>
            </a:r>
            <a:r>
              <a:rPr lang="fr-FR" sz="1200" dirty="0">
                <a:latin typeface="Arial Narrow" panose="020B0606020202030204" pitchFamily="34" charset="0"/>
              </a:rPr>
              <a:t> </a:t>
            </a:r>
            <a:r>
              <a:rPr lang="fr-FR" sz="1200" b="1" dirty="0">
                <a:latin typeface="Arial Narrow" panose="020B0606020202030204" pitchFamily="34" charset="0"/>
              </a:rPr>
              <a:t>sur</a:t>
            </a:r>
            <a:r>
              <a:rPr lang="fr-FR" sz="1200" dirty="0">
                <a:latin typeface="Arial Narrow" panose="020B0606020202030204" pitchFamily="34" charset="0"/>
              </a:rPr>
              <a:t> : les émissions de gaz à effet de serre du secteur, l’utilisation de Renaissance </a:t>
            </a:r>
            <a:r>
              <a:rPr lang="fr-FR" sz="1200" cap="all" dirty="0">
                <a:latin typeface="Arial Narrow" panose="020B0606020202030204" pitchFamily="34" charset="0"/>
              </a:rPr>
              <a:t>é</a:t>
            </a:r>
            <a:r>
              <a:rPr lang="fr-FR" sz="1200" dirty="0">
                <a:latin typeface="Arial Narrow" panose="020B0606020202030204" pitchFamily="34" charset="0"/>
              </a:rPr>
              <a:t>cologique, le jeu émissions de gaz à effet de serre sur les aliments</a:t>
            </a:r>
          </a:p>
          <a:p>
            <a:pPr marL="180975" indent="-180975">
              <a:lnSpc>
                <a:spcPct val="100000"/>
              </a:lnSpc>
              <a:spcBef>
                <a:spcPts val="0"/>
              </a:spcBef>
            </a:pPr>
            <a:r>
              <a:rPr lang="fr-FR" sz="1200" b="1" dirty="0">
                <a:latin typeface="Arial Narrow" panose="020B0606020202030204" pitchFamily="34" charset="0"/>
              </a:rPr>
              <a:t>Tous les outils pédagogiques à imprimer :</a:t>
            </a:r>
            <a:r>
              <a:rPr lang="fr-FR" sz="1200" dirty="0">
                <a:latin typeface="Arial Narrow" panose="020B0606020202030204" pitchFamily="34" charset="0"/>
              </a:rPr>
              <a:t> </a:t>
            </a:r>
          </a:p>
          <a:p>
            <a:pPr marL="357188" lvl="1" indent="-141288">
              <a:lnSpc>
                <a:spcPct val="100000"/>
              </a:lnSpc>
              <a:spcBef>
                <a:spcPts val="0"/>
              </a:spcBef>
              <a:buFont typeface="Arial Narrow" panose="020B0606020202030204" pitchFamily="34" charset="0"/>
              <a:buChar char="–"/>
            </a:pPr>
            <a:r>
              <a:rPr lang="fr-FR" sz="1200" dirty="0">
                <a:latin typeface="Arial Narrow" panose="020B0606020202030204" pitchFamily="34" charset="0"/>
              </a:rPr>
              <a:t>Le jeu émissions de gaz à effet de serre des aliments</a:t>
            </a:r>
          </a:p>
          <a:p>
            <a:pPr marL="357188" lvl="1" indent="-141288">
              <a:lnSpc>
                <a:spcPct val="100000"/>
              </a:lnSpc>
              <a:spcBef>
                <a:spcPts val="0"/>
              </a:spcBef>
              <a:buFont typeface="Arial Narrow" panose="020B0606020202030204" pitchFamily="34" charset="0"/>
              <a:buChar char="–"/>
            </a:pPr>
            <a:r>
              <a:rPr lang="fr-FR" sz="1200" dirty="0">
                <a:latin typeface="Arial Narrow" panose="020B0606020202030204" pitchFamily="34" charset="0"/>
              </a:rPr>
              <a:t>Les outils pédagogiques associés à Renaissance </a:t>
            </a:r>
            <a:r>
              <a:rPr lang="fr-FR" sz="1200" cap="all" dirty="0">
                <a:latin typeface="Arial Narrow" panose="020B0606020202030204" pitchFamily="34" charset="0"/>
              </a:rPr>
              <a:t>é</a:t>
            </a:r>
            <a:r>
              <a:rPr lang="fr-FR" sz="1200" dirty="0">
                <a:latin typeface="Arial Narrow" panose="020B0606020202030204" pitchFamily="34" charset="0"/>
              </a:rPr>
              <a:t>cologique : les imagiers maternelles et primaire, les cartes chantiers et prospectives</a:t>
            </a:r>
          </a:p>
        </p:txBody>
      </p:sp>
      <p:pic>
        <p:nvPicPr>
          <p:cNvPr id="4" name="Image 3"/>
          <p:cNvPicPr/>
          <p:nvPr/>
        </p:nvPicPr>
        <p:blipFill>
          <a:blip r:embed="rId3"/>
          <a:stretch>
            <a:fillRect/>
          </a:stretch>
        </p:blipFill>
        <p:spPr>
          <a:xfrm>
            <a:off x="6650779" y="2481326"/>
            <a:ext cx="729921" cy="318291"/>
          </a:xfrm>
          <a:prstGeom prst="rect">
            <a:avLst/>
          </a:prstGeom>
        </p:spPr>
      </p:pic>
    </p:spTree>
    <p:extLst>
      <p:ext uri="{BB962C8B-B14F-4D97-AF65-F5344CB8AC3E}">
        <p14:creationId xmlns:p14="http://schemas.microsoft.com/office/powerpoint/2010/main" val="4090073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8059" y="923955"/>
            <a:ext cx="8420100" cy="611546"/>
          </a:xfrm>
        </p:spPr>
        <p:txBody>
          <a:bodyPr>
            <a:normAutofit fontScale="90000"/>
          </a:bodyPr>
          <a:lstStyle/>
          <a:p>
            <a:pPr algn="l"/>
            <a:r>
              <a:rPr lang="fr-FR" sz="4800" dirty="0">
                <a:latin typeface="Arial Narrow" panose="020B0606020202030204" pitchFamily="34" charset="0"/>
              </a:rPr>
              <a:t>Imagiers alimentation agriculture </a:t>
            </a:r>
            <a:br>
              <a:rPr lang="fr-FR" sz="4800" dirty="0">
                <a:latin typeface="Arial Narrow" panose="020B0606020202030204" pitchFamily="34" charset="0"/>
              </a:rPr>
            </a:br>
            <a:r>
              <a:rPr lang="fr-FR" sz="4800" dirty="0">
                <a:latin typeface="Arial Narrow" panose="020B0606020202030204" pitchFamily="34" charset="0"/>
              </a:rPr>
              <a:t>cycle 1 (maternelle)</a:t>
            </a:r>
          </a:p>
        </p:txBody>
      </p:sp>
      <p:sp>
        <p:nvSpPr>
          <p:cNvPr id="5" name="ZoneTexte 4"/>
          <p:cNvSpPr txBox="1"/>
          <p:nvPr/>
        </p:nvSpPr>
        <p:spPr>
          <a:xfrm>
            <a:off x="524635" y="2318988"/>
            <a:ext cx="8980098" cy="2677656"/>
          </a:xfrm>
          <a:prstGeom prst="rect">
            <a:avLst/>
          </a:prstGeom>
          <a:noFill/>
        </p:spPr>
        <p:txBody>
          <a:bodyPr wrap="square" rtlCol="0">
            <a:spAutoFit/>
          </a:bodyPr>
          <a:lstStyle/>
          <a:p>
            <a:r>
              <a:rPr lang="fr-FR" sz="1400" b="1" dirty="0">
                <a:latin typeface="Arial Narrow" panose="020B0606020202030204" pitchFamily="34" charset="0"/>
              </a:rPr>
              <a:t>Objectifs : </a:t>
            </a:r>
          </a:p>
          <a:p>
            <a:r>
              <a:rPr lang="fr-FR" sz="1400" dirty="0">
                <a:latin typeface="Arial Narrow" panose="020B0606020202030204" pitchFamily="34" charset="0"/>
              </a:rPr>
              <a:t>Grâce à l’imagier, les enfants découvrent l’alimentation et l’agriculture à travers des images simples et illustrées. Ainsi, ils appréhendent le monde de la Renaissance Écologique en apprenant à observer, nommer, décrire et identifier quelques interactions (ex. avec les commerces, l’océan, les fêtes).</a:t>
            </a:r>
          </a:p>
          <a:p>
            <a:endParaRPr lang="fr-FR" sz="1400" dirty="0">
              <a:latin typeface="Arial Narrow" panose="020B0606020202030204" pitchFamily="34" charset="0"/>
            </a:endParaRPr>
          </a:p>
          <a:p>
            <a:r>
              <a:rPr lang="fr-FR" sz="1400" dirty="0">
                <a:latin typeface="Arial Narrow" panose="020B0606020202030204" pitchFamily="34" charset="0"/>
              </a:rPr>
              <a:t>Il est également possible de décrire et évoquer leurs expériences (en voyant le marché, l’enfant racontera une sortie, sera sollicité pour le faire, écoutera une anecdote liée au métier de fermier, un élément documentaire ou une histoire racontée par l’adulte, etc.). Les résonances affectives et personnelles ainsi que tous les ajouts d’informations ancreront encore davantage la compréhension du concept et la mémorisation du mot.</a:t>
            </a:r>
          </a:p>
          <a:p>
            <a:endParaRPr lang="fr-FR" sz="1400" dirty="0">
              <a:latin typeface="Arial Narrow" panose="020B0606020202030204" pitchFamily="34" charset="0"/>
            </a:endParaRPr>
          </a:p>
          <a:p>
            <a:r>
              <a:rPr lang="fr-FR" sz="1400" dirty="0">
                <a:latin typeface="Arial Narrow" panose="020B0606020202030204" pitchFamily="34" charset="0"/>
              </a:rPr>
              <a:t>Les images sont volontairement en noir et blanc pour que l’enfant puisse les colorier. Ainsi, le fermier pourra prendre différentes représentations et découvrir que le même mot peut recouvrir différentes réalités.</a:t>
            </a:r>
          </a:p>
        </p:txBody>
      </p:sp>
    </p:spTree>
    <p:extLst>
      <p:ext uri="{BB962C8B-B14F-4D97-AF65-F5344CB8AC3E}">
        <p14:creationId xmlns:p14="http://schemas.microsoft.com/office/powerpoint/2010/main" val="41635706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4688" y="3644919"/>
            <a:ext cx="4871312" cy="3044570"/>
          </a:xfrm>
          <a:prstGeom prst="rect">
            <a:avLst/>
          </a:prstGeom>
        </p:spPr>
      </p:pic>
      <p:pic>
        <p:nvPicPr>
          <p:cNvPr id="23" name="Imag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00" y="3681836"/>
            <a:ext cx="4883073" cy="3051921"/>
          </a:xfrm>
          <a:prstGeom prst="rect">
            <a:avLst/>
          </a:prstGeom>
        </p:spPr>
      </p:pic>
      <p:pic>
        <p:nvPicPr>
          <p:cNvPr id="14" name="Imag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2796" y="232805"/>
            <a:ext cx="4943204" cy="3089502"/>
          </a:xfrm>
          <a:prstGeom prst="rect">
            <a:avLst/>
          </a:prstGeom>
        </p:spPr>
      </p:pic>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08" y="340131"/>
            <a:ext cx="4771481" cy="2982176"/>
          </a:xfrm>
          <a:prstGeom prst="rect">
            <a:avLst/>
          </a:prstGeom>
        </p:spPr>
      </p:pic>
      <p:sp>
        <p:nvSpPr>
          <p:cNvPr id="13" name="ZoneTexte 12"/>
          <p:cNvSpPr txBox="1"/>
          <p:nvPr/>
        </p:nvSpPr>
        <p:spPr>
          <a:xfrm>
            <a:off x="1454155" y="322182"/>
            <a:ext cx="1000595" cy="475836"/>
          </a:xfrm>
          <a:prstGeom prst="rect">
            <a:avLst/>
          </a:prstGeom>
          <a:solidFill>
            <a:schemeClr val="bg2"/>
          </a:solidFill>
        </p:spPr>
        <p:txBody>
          <a:bodyPr wrap="none" rtlCol="0">
            <a:spAutoFit/>
          </a:bodyPr>
          <a:lstStyle/>
          <a:p>
            <a:r>
              <a:rPr lang="fr-FR" sz="2492" b="1" dirty="0"/>
              <a:t>Ruche</a:t>
            </a:r>
          </a:p>
        </p:txBody>
      </p:sp>
      <p:sp>
        <p:nvSpPr>
          <p:cNvPr id="17" name="ZoneTexte 16"/>
          <p:cNvSpPr txBox="1"/>
          <p:nvPr/>
        </p:nvSpPr>
        <p:spPr>
          <a:xfrm>
            <a:off x="6962718" y="996433"/>
            <a:ext cx="1208472" cy="475836"/>
          </a:xfrm>
          <a:prstGeom prst="rect">
            <a:avLst/>
          </a:prstGeom>
          <a:solidFill>
            <a:schemeClr val="bg2"/>
          </a:solidFill>
        </p:spPr>
        <p:txBody>
          <a:bodyPr wrap="none" rtlCol="0">
            <a:spAutoFit/>
          </a:bodyPr>
          <a:lstStyle/>
          <a:p>
            <a:r>
              <a:rPr lang="fr-FR" sz="2492" b="1" dirty="0"/>
              <a:t>Potager</a:t>
            </a:r>
          </a:p>
        </p:txBody>
      </p:sp>
      <p:sp>
        <p:nvSpPr>
          <p:cNvPr id="19" name="ZoneTexte 18"/>
          <p:cNvSpPr txBox="1"/>
          <p:nvPr/>
        </p:nvSpPr>
        <p:spPr>
          <a:xfrm>
            <a:off x="3014273" y="3871623"/>
            <a:ext cx="879984" cy="475836"/>
          </a:xfrm>
          <a:prstGeom prst="rect">
            <a:avLst/>
          </a:prstGeom>
          <a:solidFill>
            <a:schemeClr val="bg2"/>
          </a:solidFill>
        </p:spPr>
        <p:txBody>
          <a:bodyPr wrap="none" rtlCol="0">
            <a:spAutoFit/>
          </a:bodyPr>
          <a:lstStyle/>
          <a:p>
            <a:r>
              <a:rPr lang="fr-FR" sz="2492" b="1" dirty="0"/>
              <a:t>Serre</a:t>
            </a:r>
          </a:p>
        </p:txBody>
      </p:sp>
      <p:sp>
        <p:nvSpPr>
          <p:cNvPr id="21" name="ZoneTexte 20"/>
          <p:cNvSpPr txBox="1"/>
          <p:nvPr/>
        </p:nvSpPr>
        <p:spPr>
          <a:xfrm>
            <a:off x="6580664" y="5324299"/>
            <a:ext cx="1265988" cy="475836"/>
          </a:xfrm>
          <a:prstGeom prst="rect">
            <a:avLst/>
          </a:prstGeom>
          <a:solidFill>
            <a:schemeClr val="bg2"/>
          </a:solidFill>
        </p:spPr>
        <p:txBody>
          <a:bodyPr wrap="none" rtlCol="0">
            <a:spAutoFit/>
          </a:bodyPr>
          <a:lstStyle/>
          <a:p>
            <a:r>
              <a:rPr lang="fr-FR" sz="2492" b="1" dirty="0"/>
              <a:t>Arrosoir</a:t>
            </a:r>
          </a:p>
        </p:txBody>
      </p:sp>
      <p:sp>
        <p:nvSpPr>
          <p:cNvPr id="22" name="ZoneTexte 21"/>
          <p:cNvSpPr txBox="1"/>
          <p:nvPr/>
        </p:nvSpPr>
        <p:spPr>
          <a:xfrm>
            <a:off x="3410579" y="5874419"/>
            <a:ext cx="1519996" cy="859338"/>
          </a:xfrm>
          <a:prstGeom prst="rect">
            <a:avLst/>
          </a:prstGeom>
          <a:solidFill>
            <a:schemeClr val="bg2"/>
          </a:solidFill>
        </p:spPr>
        <p:txBody>
          <a:bodyPr wrap="square" rtlCol="0">
            <a:spAutoFit/>
          </a:bodyPr>
          <a:lstStyle/>
          <a:p>
            <a:r>
              <a:rPr lang="fr-FR" sz="2492" b="1" dirty="0"/>
              <a:t>Chambre </a:t>
            </a:r>
          </a:p>
          <a:p>
            <a:r>
              <a:rPr lang="fr-FR" sz="2492" b="1" dirty="0"/>
              <a:t>froide</a:t>
            </a:r>
          </a:p>
        </p:txBody>
      </p:sp>
      <p:cxnSp>
        <p:nvCxnSpPr>
          <p:cNvPr id="11" name="Connecteur droit 10"/>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3323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99309" y="1608500"/>
            <a:ext cx="2092557" cy="646331"/>
          </a:xfrm>
          <a:prstGeom prst="rect">
            <a:avLst/>
          </a:prstGeom>
          <a:noFill/>
        </p:spPr>
        <p:txBody>
          <a:bodyPr wrap="square" rtlCol="0">
            <a:spAutoFit/>
          </a:bodyPr>
          <a:lstStyle/>
          <a:p>
            <a:pPr algn="ctr"/>
            <a:r>
              <a:rPr lang="fr-FR" dirty="0"/>
              <a:t>L’endroit où on cultive des légumes</a:t>
            </a:r>
          </a:p>
        </p:txBody>
      </p:sp>
      <p:sp>
        <p:nvSpPr>
          <p:cNvPr id="3" name="ZoneTexte 2"/>
          <p:cNvSpPr txBox="1"/>
          <p:nvPr/>
        </p:nvSpPr>
        <p:spPr>
          <a:xfrm>
            <a:off x="5724629" y="1747000"/>
            <a:ext cx="3425552" cy="369332"/>
          </a:xfrm>
          <a:prstGeom prst="rect">
            <a:avLst/>
          </a:prstGeom>
          <a:noFill/>
        </p:spPr>
        <p:txBody>
          <a:bodyPr wrap="square" rtlCol="0">
            <a:spAutoFit/>
          </a:bodyPr>
          <a:lstStyle/>
          <a:p>
            <a:pPr algn="ctr"/>
            <a:r>
              <a:rPr lang="fr-FR" dirty="0"/>
              <a:t>Endroit où vivent les abeilles</a:t>
            </a:r>
          </a:p>
        </p:txBody>
      </p:sp>
      <p:sp>
        <p:nvSpPr>
          <p:cNvPr id="4" name="ZoneTexte 3"/>
          <p:cNvSpPr txBox="1"/>
          <p:nvPr/>
        </p:nvSpPr>
        <p:spPr>
          <a:xfrm>
            <a:off x="621101" y="5101006"/>
            <a:ext cx="3648974" cy="369332"/>
          </a:xfrm>
          <a:prstGeom prst="rect">
            <a:avLst/>
          </a:prstGeom>
          <a:noFill/>
        </p:spPr>
        <p:txBody>
          <a:bodyPr wrap="square" rtlCol="0">
            <a:spAutoFit/>
          </a:bodyPr>
          <a:lstStyle/>
          <a:p>
            <a:pPr algn="ctr"/>
            <a:r>
              <a:rPr lang="fr-FR" dirty="0"/>
              <a:t>Utile pour verser de l’eau</a:t>
            </a:r>
          </a:p>
        </p:txBody>
      </p:sp>
      <p:sp>
        <p:nvSpPr>
          <p:cNvPr id="5" name="ZoneTexte 4"/>
          <p:cNvSpPr txBox="1"/>
          <p:nvPr/>
        </p:nvSpPr>
        <p:spPr>
          <a:xfrm>
            <a:off x="5612918" y="5102197"/>
            <a:ext cx="3648974" cy="923330"/>
          </a:xfrm>
          <a:prstGeom prst="rect">
            <a:avLst/>
          </a:prstGeom>
          <a:noFill/>
        </p:spPr>
        <p:txBody>
          <a:bodyPr wrap="square" rtlCol="0">
            <a:spAutoFit/>
          </a:bodyPr>
          <a:lstStyle/>
          <a:p>
            <a:pPr algn="ctr"/>
            <a:r>
              <a:rPr lang="fr-FR" dirty="0"/>
              <a:t>On cultive souvent les tomates dans une …. Et pour conserver les fruits et légumes on a besoin d’une ….</a:t>
            </a:r>
          </a:p>
        </p:txBody>
      </p:sp>
      <p:pic>
        <p:nvPicPr>
          <p:cNvPr id="6" name="Image 5"/>
          <p:cNvPicPr>
            <a:picLocks noChangeAspect="1"/>
          </p:cNvPicPr>
          <p:nvPr/>
        </p:nvPicPr>
        <p:blipFill>
          <a:blip r:embed="rId2"/>
          <a:stretch>
            <a:fillRect/>
          </a:stretch>
        </p:blipFill>
        <p:spPr>
          <a:xfrm>
            <a:off x="2095282" y="849596"/>
            <a:ext cx="700610" cy="694368"/>
          </a:xfrm>
          <a:prstGeom prst="rect">
            <a:avLst/>
          </a:prstGeom>
        </p:spPr>
      </p:pic>
      <p:pic>
        <p:nvPicPr>
          <p:cNvPr id="7" name="Image 6"/>
          <p:cNvPicPr>
            <a:picLocks noChangeAspect="1"/>
          </p:cNvPicPr>
          <p:nvPr/>
        </p:nvPicPr>
        <p:blipFill>
          <a:blip r:embed="rId2"/>
          <a:stretch>
            <a:fillRect/>
          </a:stretch>
        </p:blipFill>
        <p:spPr>
          <a:xfrm>
            <a:off x="2095283" y="4189471"/>
            <a:ext cx="700610" cy="694368"/>
          </a:xfrm>
          <a:prstGeom prst="rect">
            <a:avLst/>
          </a:prstGeom>
        </p:spPr>
      </p:pic>
      <p:pic>
        <p:nvPicPr>
          <p:cNvPr id="8" name="Image 7"/>
          <p:cNvPicPr>
            <a:picLocks noChangeAspect="1"/>
          </p:cNvPicPr>
          <p:nvPr/>
        </p:nvPicPr>
        <p:blipFill>
          <a:blip r:embed="rId2"/>
          <a:stretch>
            <a:fillRect/>
          </a:stretch>
        </p:blipFill>
        <p:spPr>
          <a:xfrm>
            <a:off x="7087100" y="992932"/>
            <a:ext cx="700610" cy="694368"/>
          </a:xfrm>
          <a:prstGeom prst="rect">
            <a:avLst/>
          </a:prstGeom>
        </p:spPr>
      </p:pic>
      <p:pic>
        <p:nvPicPr>
          <p:cNvPr id="9" name="Image 8"/>
          <p:cNvPicPr>
            <a:picLocks noChangeAspect="1"/>
          </p:cNvPicPr>
          <p:nvPr/>
        </p:nvPicPr>
        <p:blipFill>
          <a:blip r:embed="rId2"/>
          <a:stretch>
            <a:fillRect/>
          </a:stretch>
        </p:blipFill>
        <p:spPr>
          <a:xfrm>
            <a:off x="7087100" y="4189471"/>
            <a:ext cx="700610" cy="694368"/>
          </a:xfrm>
          <a:prstGeom prst="rect">
            <a:avLst/>
          </a:prstGeom>
        </p:spPr>
      </p:pic>
    </p:spTree>
    <p:extLst>
      <p:ext uri="{BB962C8B-B14F-4D97-AF65-F5344CB8AC3E}">
        <p14:creationId xmlns:p14="http://schemas.microsoft.com/office/powerpoint/2010/main" val="9958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325" y="3857407"/>
            <a:ext cx="4836601" cy="3022876"/>
          </a:xfrm>
          <a:prstGeom prst="rect">
            <a:avLst/>
          </a:prstGeom>
        </p:spPr>
      </p:pic>
      <p:pic>
        <p:nvPicPr>
          <p:cNvPr id="21" name="Imag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549" y="3679222"/>
            <a:ext cx="4718029" cy="2948768"/>
          </a:xfrm>
          <a:prstGeom prst="rect">
            <a:avLst/>
          </a:prstGeom>
        </p:spPr>
      </p:pic>
      <p:pic>
        <p:nvPicPr>
          <p:cNvPr id="20" name="Imag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2488" y="145539"/>
            <a:ext cx="4921955" cy="3076222"/>
          </a:xfrm>
          <a:prstGeom prst="rect">
            <a:avLst/>
          </a:prstGeom>
        </p:spPr>
      </p:pic>
      <p:pic>
        <p:nvPicPr>
          <p:cNvPr id="2" name="Image 1"/>
          <p:cNvPicPr>
            <a:picLocks noChangeAspect="1"/>
          </p:cNvPicPr>
          <p:nvPr/>
        </p:nvPicPr>
        <p:blipFill rotWithShape="1">
          <a:blip r:embed="rId6" cstate="print">
            <a:extLst>
              <a:ext uri="{28A0092B-C50C-407E-A947-70E740481C1C}">
                <a14:useLocalDpi xmlns:a14="http://schemas.microsoft.com/office/drawing/2010/main" val="0"/>
              </a:ext>
            </a:extLst>
          </a:blip>
          <a:srcRect l="-1" t="22506" r="227"/>
          <a:stretch/>
        </p:blipFill>
        <p:spPr>
          <a:xfrm>
            <a:off x="137549" y="0"/>
            <a:ext cx="4745005" cy="3377244"/>
          </a:xfrm>
          <a:prstGeom prst="rect">
            <a:avLst/>
          </a:prstGeom>
        </p:spPr>
      </p:pic>
      <p:sp>
        <p:nvSpPr>
          <p:cNvPr id="12" name="ZoneTexte 11"/>
          <p:cNvSpPr txBox="1"/>
          <p:nvPr/>
        </p:nvSpPr>
        <p:spPr>
          <a:xfrm>
            <a:off x="3059436" y="85357"/>
            <a:ext cx="1194814" cy="475836"/>
          </a:xfrm>
          <a:prstGeom prst="rect">
            <a:avLst/>
          </a:prstGeom>
          <a:solidFill>
            <a:schemeClr val="bg2"/>
          </a:solidFill>
        </p:spPr>
        <p:txBody>
          <a:bodyPr wrap="none" rtlCol="0">
            <a:spAutoFit/>
          </a:bodyPr>
          <a:lstStyle/>
          <a:p>
            <a:r>
              <a:rPr lang="fr-FR" sz="2492" b="1" dirty="0"/>
              <a:t>Marché</a:t>
            </a:r>
          </a:p>
        </p:txBody>
      </p:sp>
      <p:sp>
        <p:nvSpPr>
          <p:cNvPr id="14" name="ZoneTexte 13"/>
          <p:cNvSpPr txBox="1"/>
          <p:nvPr/>
        </p:nvSpPr>
        <p:spPr>
          <a:xfrm>
            <a:off x="6811657" y="447830"/>
            <a:ext cx="1537344" cy="475836"/>
          </a:xfrm>
          <a:prstGeom prst="rect">
            <a:avLst/>
          </a:prstGeom>
          <a:solidFill>
            <a:schemeClr val="bg2"/>
          </a:solidFill>
        </p:spPr>
        <p:txBody>
          <a:bodyPr wrap="none" rtlCol="0">
            <a:spAutoFit/>
          </a:bodyPr>
          <a:lstStyle/>
          <a:p>
            <a:r>
              <a:rPr lang="fr-FR" sz="2492" b="1" dirty="0"/>
              <a:t>Boulanger</a:t>
            </a:r>
          </a:p>
        </p:txBody>
      </p:sp>
      <p:sp>
        <p:nvSpPr>
          <p:cNvPr id="16" name="ZoneTexte 15"/>
          <p:cNvSpPr txBox="1"/>
          <p:nvPr/>
        </p:nvSpPr>
        <p:spPr>
          <a:xfrm>
            <a:off x="1094667" y="3857407"/>
            <a:ext cx="1723229" cy="475836"/>
          </a:xfrm>
          <a:prstGeom prst="rect">
            <a:avLst/>
          </a:prstGeom>
          <a:solidFill>
            <a:schemeClr val="bg2"/>
          </a:solidFill>
        </p:spPr>
        <p:txBody>
          <a:bodyPr wrap="none" rtlCol="0">
            <a:spAutoFit/>
          </a:bodyPr>
          <a:lstStyle/>
          <a:p>
            <a:r>
              <a:rPr lang="fr-FR" sz="2492" b="1" dirty="0"/>
              <a:t>Poissonnier</a:t>
            </a:r>
          </a:p>
        </p:txBody>
      </p:sp>
      <p:sp>
        <p:nvSpPr>
          <p:cNvPr id="18" name="ZoneTexte 17"/>
          <p:cNvSpPr txBox="1"/>
          <p:nvPr/>
        </p:nvSpPr>
        <p:spPr>
          <a:xfrm>
            <a:off x="8349001" y="5834085"/>
            <a:ext cx="898003" cy="475836"/>
          </a:xfrm>
          <a:prstGeom prst="rect">
            <a:avLst/>
          </a:prstGeom>
          <a:solidFill>
            <a:schemeClr val="bg2"/>
          </a:solidFill>
        </p:spPr>
        <p:txBody>
          <a:bodyPr wrap="none" rtlCol="0">
            <a:spAutoFit/>
          </a:bodyPr>
          <a:lstStyle/>
          <a:p>
            <a:r>
              <a:rPr lang="fr-FR" sz="2492" b="1" dirty="0"/>
              <a:t>Lapin</a:t>
            </a:r>
          </a:p>
        </p:txBody>
      </p:sp>
      <p:cxnSp>
        <p:nvCxnSpPr>
          <p:cNvPr id="10" name="Connecteur droit 9"/>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477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99309" y="1606889"/>
            <a:ext cx="2092557" cy="646331"/>
          </a:xfrm>
          <a:prstGeom prst="rect">
            <a:avLst/>
          </a:prstGeom>
          <a:noFill/>
        </p:spPr>
        <p:txBody>
          <a:bodyPr wrap="square" rtlCol="0">
            <a:spAutoFit/>
          </a:bodyPr>
          <a:lstStyle/>
          <a:p>
            <a:pPr algn="ctr"/>
            <a:r>
              <a:rPr lang="fr-FR" dirty="0"/>
              <a:t>Commerçant où on achète du pain</a:t>
            </a:r>
          </a:p>
        </p:txBody>
      </p:sp>
      <p:sp>
        <p:nvSpPr>
          <p:cNvPr id="3" name="ZoneTexte 2"/>
          <p:cNvSpPr txBox="1"/>
          <p:nvPr/>
        </p:nvSpPr>
        <p:spPr>
          <a:xfrm>
            <a:off x="6588279" y="1578144"/>
            <a:ext cx="1866616" cy="646331"/>
          </a:xfrm>
          <a:prstGeom prst="rect">
            <a:avLst/>
          </a:prstGeom>
          <a:noFill/>
        </p:spPr>
        <p:txBody>
          <a:bodyPr wrap="square" rtlCol="0">
            <a:spAutoFit/>
          </a:bodyPr>
          <a:lstStyle/>
          <a:p>
            <a:pPr algn="ctr"/>
            <a:r>
              <a:rPr lang="fr-FR" dirty="0"/>
              <a:t>Lieu où on va faire ses courses</a:t>
            </a:r>
          </a:p>
        </p:txBody>
      </p:sp>
      <p:sp>
        <p:nvSpPr>
          <p:cNvPr id="4" name="ZoneTexte 3"/>
          <p:cNvSpPr txBox="1"/>
          <p:nvPr/>
        </p:nvSpPr>
        <p:spPr>
          <a:xfrm>
            <a:off x="621101" y="5101006"/>
            <a:ext cx="3648974" cy="369332"/>
          </a:xfrm>
          <a:prstGeom prst="rect">
            <a:avLst/>
          </a:prstGeom>
          <a:noFill/>
        </p:spPr>
        <p:txBody>
          <a:bodyPr wrap="square" rtlCol="0">
            <a:spAutoFit/>
          </a:bodyPr>
          <a:lstStyle/>
          <a:p>
            <a:pPr algn="ctr"/>
            <a:r>
              <a:rPr lang="fr-FR" dirty="0"/>
              <a:t>Animal avec de grandes oreilles</a:t>
            </a:r>
          </a:p>
        </p:txBody>
      </p:sp>
      <p:sp>
        <p:nvSpPr>
          <p:cNvPr id="5" name="ZoneTexte 4"/>
          <p:cNvSpPr txBox="1"/>
          <p:nvPr/>
        </p:nvSpPr>
        <p:spPr>
          <a:xfrm>
            <a:off x="6124705" y="5101006"/>
            <a:ext cx="2625400" cy="646331"/>
          </a:xfrm>
          <a:prstGeom prst="rect">
            <a:avLst/>
          </a:prstGeom>
          <a:noFill/>
        </p:spPr>
        <p:txBody>
          <a:bodyPr wrap="square" rtlCol="0">
            <a:spAutoFit/>
          </a:bodyPr>
          <a:lstStyle/>
          <a:p>
            <a:pPr algn="ctr"/>
            <a:r>
              <a:rPr lang="fr-FR" dirty="0"/>
              <a:t>Commerçant chez qui on achète du poisson</a:t>
            </a:r>
          </a:p>
        </p:txBody>
      </p:sp>
      <p:pic>
        <p:nvPicPr>
          <p:cNvPr id="6" name="Image 5"/>
          <p:cNvPicPr>
            <a:picLocks noChangeAspect="1"/>
          </p:cNvPicPr>
          <p:nvPr/>
        </p:nvPicPr>
        <p:blipFill>
          <a:blip r:embed="rId2"/>
          <a:stretch>
            <a:fillRect/>
          </a:stretch>
        </p:blipFill>
        <p:spPr>
          <a:xfrm>
            <a:off x="2095282" y="883776"/>
            <a:ext cx="700610" cy="694368"/>
          </a:xfrm>
          <a:prstGeom prst="rect">
            <a:avLst/>
          </a:prstGeom>
        </p:spPr>
      </p:pic>
      <p:pic>
        <p:nvPicPr>
          <p:cNvPr id="7" name="Image 6"/>
          <p:cNvPicPr>
            <a:picLocks noChangeAspect="1"/>
          </p:cNvPicPr>
          <p:nvPr/>
        </p:nvPicPr>
        <p:blipFill>
          <a:blip r:embed="rId2"/>
          <a:stretch>
            <a:fillRect/>
          </a:stretch>
        </p:blipFill>
        <p:spPr>
          <a:xfrm>
            <a:off x="2095283" y="4189471"/>
            <a:ext cx="700610" cy="694368"/>
          </a:xfrm>
          <a:prstGeom prst="rect">
            <a:avLst/>
          </a:prstGeom>
        </p:spPr>
      </p:pic>
      <p:pic>
        <p:nvPicPr>
          <p:cNvPr id="8" name="Image 7"/>
          <p:cNvPicPr>
            <a:picLocks noChangeAspect="1"/>
          </p:cNvPicPr>
          <p:nvPr/>
        </p:nvPicPr>
        <p:blipFill>
          <a:blip r:embed="rId2"/>
          <a:stretch>
            <a:fillRect/>
          </a:stretch>
        </p:blipFill>
        <p:spPr>
          <a:xfrm>
            <a:off x="7150862" y="870980"/>
            <a:ext cx="700610" cy="694368"/>
          </a:xfrm>
          <a:prstGeom prst="rect">
            <a:avLst/>
          </a:prstGeom>
        </p:spPr>
      </p:pic>
      <p:pic>
        <p:nvPicPr>
          <p:cNvPr id="9" name="Image 8"/>
          <p:cNvPicPr>
            <a:picLocks noChangeAspect="1"/>
          </p:cNvPicPr>
          <p:nvPr/>
        </p:nvPicPr>
        <p:blipFill>
          <a:blip r:embed="rId2"/>
          <a:stretch>
            <a:fillRect/>
          </a:stretch>
        </p:blipFill>
        <p:spPr>
          <a:xfrm>
            <a:off x="7087100" y="4189471"/>
            <a:ext cx="700610" cy="694368"/>
          </a:xfrm>
          <a:prstGeom prst="rect">
            <a:avLst/>
          </a:prstGeom>
        </p:spPr>
      </p:pic>
    </p:spTree>
    <p:extLst>
      <p:ext uri="{BB962C8B-B14F-4D97-AF65-F5344CB8AC3E}">
        <p14:creationId xmlns:p14="http://schemas.microsoft.com/office/powerpoint/2010/main" val="3010226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471" y="3766109"/>
            <a:ext cx="4907529" cy="3067206"/>
          </a:xfrm>
          <a:prstGeom prst="rect">
            <a:avLst/>
          </a:prstGeom>
        </p:spPr>
      </p:pic>
      <p:pic>
        <p:nvPicPr>
          <p:cNvPr id="5" name="Image 4"/>
          <p:cNvPicPr>
            <a:picLocks noChangeAspect="1"/>
          </p:cNvPicPr>
          <p:nvPr/>
        </p:nvPicPr>
        <p:blipFill rotWithShape="1">
          <a:blip r:embed="rId4" cstate="print">
            <a:extLst>
              <a:ext uri="{28A0092B-C50C-407E-A947-70E740481C1C}">
                <a14:useLocalDpi xmlns:a14="http://schemas.microsoft.com/office/drawing/2010/main" val="0"/>
              </a:ext>
            </a:extLst>
          </a:blip>
          <a:srcRect l="-4877"/>
          <a:stretch/>
        </p:blipFill>
        <p:spPr>
          <a:xfrm>
            <a:off x="-268034" y="3542405"/>
            <a:ext cx="5194540" cy="3246587"/>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1977" y="160425"/>
            <a:ext cx="4953000" cy="3095625"/>
          </a:xfrm>
          <a:prstGeom prst="rect">
            <a:avLst/>
          </a:prstGeom>
        </p:spPr>
      </p:pic>
      <p:pic>
        <p:nvPicPr>
          <p:cNvPr id="20" name="Imag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50990"/>
            <a:ext cx="4953000" cy="3095625"/>
          </a:xfrm>
          <a:prstGeom prst="rect">
            <a:avLst/>
          </a:prstGeom>
        </p:spPr>
      </p:pic>
      <p:sp>
        <p:nvSpPr>
          <p:cNvPr id="11" name="ZoneTexte 10"/>
          <p:cNvSpPr txBox="1"/>
          <p:nvPr/>
        </p:nvSpPr>
        <p:spPr>
          <a:xfrm>
            <a:off x="460759" y="2870779"/>
            <a:ext cx="1066510" cy="475836"/>
          </a:xfrm>
          <a:prstGeom prst="rect">
            <a:avLst/>
          </a:prstGeom>
          <a:solidFill>
            <a:schemeClr val="bg2"/>
          </a:solidFill>
        </p:spPr>
        <p:txBody>
          <a:bodyPr wrap="none" rtlCol="0">
            <a:spAutoFit/>
          </a:bodyPr>
          <a:lstStyle/>
          <a:p>
            <a:r>
              <a:rPr lang="fr-FR" sz="2492" b="1" dirty="0"/>
              <a:t>Cheval</a:t>
            </a:r>
          </a:p>
        </p:txBody>
      </p:sp>
      <p:sp>
        <p:nvSpPr>
          <p:cNvPr id="13" name="ZoneTexte 12"/>
          <p:cNvSpPr txBox="1"/>
          <p:nvPr/>
        </p:nvSpPr>
        <p:spPr>
          <a:xfrm>
            <a:off x="2012222" y="3493687"/>
            <a:ext cx="1541769" cy="475836"/>
          </a:xfrm>
          <a:prstGeom prst="rect">
            <a:avLst/>
          </a:prstGeom>
          <a:solidFill>
            <a:schemeClr val="bg2"/>
          </a:solidFill>
        </p:spPr>
        <p:txBody>
          <a:bodyPr wrap="none" rtlCol="0">
            <a:spAutoFit/>
          </a:bodyPr>
          <a:lstStyle/>
          <a:p>
            <a:r>
              <a:rPr lang="fr-FR" sz="2492" b="1" dirty="0"/>
              <a:t>Maraîcher</a:t>
            </a:r>
          </a:p>
        </p:txBody>
      </p:sp>
      <p:sp>
        <p:nvSpPr>
          <p:cNvPr id="15" name="ZoneTexte 14"/>
          <p:cNvSpPr txBox="1"/>
          <p:nvPr/>
        </p:nvSpPr>
        <p:spPr>
          <a:xfrm>
            <a:off x="7835022" y="810159"/>
            <a:ext cx="1106393" cy="475836"/>
          </a:xfrm>
          <a:prstGeom prst="rect">
            <a:avLst/>
          </a:prstGeom>
          <a:solidFill>
            <a:schemeClr val="bg2"/>
          </a:solidFill>
        </p:spPr>
        <p:txBody>
          <a:bodyPr wrap="none" rtlCol="0">
            <a:spAutoFit/>
          </a:bodyPr>
          <a:lstStyle/>
          <a:p>
            <a:r>
              <a:rPr lang="fr-FR" sz="2492" b="1" dirty="0"/>
              <a:t>Vaches</a:t>
            </a:r>
          </a:p>
        </p:txBody>
      </p:sp>
      <p:sp>
        <p:nvSpPr>
          <p:cNvPr id="17" name="ZoneTexte 16"/>
          <p:cNvSpPr txBox="1"/>
          <p:nvPr/>
        </p:nvSpPr>
        <p:spPr>
          <a:xfrm>
            <a:off x="5729856" y="3554069"/>
            <a:ext cx="3434595" cy="475836"/>
          </a:xfrm>
          <a:prstGeom prst="rect">
            <a:avLst/>
          </a:prstGeom>
          <a:solidFill>
            <a:schemeClr val="bg2"/>
          </a:solidFill>
        </p:spPr>
        <p:txBody>
          <a:bodyPr wrap="none" rtlCol="0">
            <a:spAutoFit/>
          </a:bodyPr>
          <a:lstStyle/>
          <a:p>
            <a:r>
              <a:rPr lang="fr-FR" sz="2492" b="1" dirty="0"/>
              <a:t>Moissonneuse-batteuse</a:t>
            </a:r>
          </a:p>
        </p:txBody>
      </p:sp>
      <p:cxnSp>
        <p:nvCxnSpPr>
          <p:cNvPr id="18" name="Connecteur droit 17"/>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7766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Animal qui produit du lait</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qui permet de travailler le terrain</a:t>
            </a:r>
          </a:p>
        </p:txBody>
      </p:sp>
      <p:sp>
        <p:nvSpPr>
          <p:cNvPr id="4" name="ZoneTexte 3"/>
          <p:cNvSpPr txBox="1"/>
          <p:nvPr/>
        </p:nvSpPr>
        <p:spPr>
          <a:xfrm>
            <a:off x="1282447" y="5009725"/>
            <a:ext cx="2391510" cy="646331"/>
          </a:xfrm>
          <a:prstGeom prst="rect">
            <a:avLst/>
          </a:prstGeom>
          <a:noFill/>
        </p:spPr>
        <p:txBody>
          <a:bodyPr wrap="square" rtlCol="0">
            <a:spAutoFit/>
          </a:bodyPr>
          <a:lstStyle/>
          <a:p>
            <a:pPr algn="ctr"/>
            <a:r>
              <a:rPr lang="fr-FR" dirty="0"/>
              <a:t>Machine qui sert à faire les moissons</a:t>
            </a:r>
          </a:p>
        </p:txBody>
      </p:sp>
      <p:sp>
        <p:nvSpPr>
          <p:cNvPr id="5" name="ZoneTexte 4"/>
          <p:cNvSpPr txBox="1"/>
          <p:nvPr/>
        </p:nvSpPr>
        <p:spPr>
          <a:xfrm>
            <a:off x="6124705" y="5009725"/>
            <a:ext cx="2625400" cy="646331"/>
          </a:xfrm>
          <a:prstGeom prst="rect">
            <a:avLst/>
          </a:prstGeom>
          <a:noFill/>
        </p:spPr>
        <p:txBody>
          <a:bodyPr wrap="square" rtlCol="0">
            <a:spAutoFit/>
          </a:bodyPr>
          <a:lstStyle/>
          <a:p>
            <a:pPr algn="ctr"/>
            <a:r>
              <a:rPr lang="fr-FR" dirty="0"/>
              <a:t>Professionnel qui cultive des légumes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7" name="Image 6"/>
          <p:cNvPicPr>
            <a:picLocks noChangeAspect="1"/>
          </p:cNvPicPr>
          <p:nvPr/>
        </p:nvPicPr>
        <p:blipFill>
          <a:blip r:embed="rId2"/>
          <a:stretch>
            <a:fillRect/>
          </a:stretch>
        </p:blipFill>
        <p:spPr>
          <a:xfrm>
            <a:off x="2127897" y="4214730"/>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059961" y="4214730"/>
            <a:ext cx="700610" cy="694368"/>
          </a:xfrm>
          <a:prstGeom prst="rect">
            <a:avLst/>
          </a:prstGeom>
        </p:spPr>
      </p:pic>
    </p:spTree>
    <p:extLst>
      <p:ext uri="{BB962C8B-B14F-4D97-AF65-F5344CB8AC3E}">
        <p14:creationId xmlns:p14="http://schemas.microsoft.com/office/powerpoint/2010/main" val="2978535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061" y="309717"/>
            <a:ext cx="4907939" cy="3067462"/>
          </a:xfrm>
          <a:prstGeom prst="rect">
            <a:avLst/>
          </a:prstGeom>
        </p:spPr>
      </p:pic>
      <p:pic>
        <p:nvPicPr>
          <p:cNvPr id="14"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09190"/>
            <a:ext cx="4926916" cy="3079323"/>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44254"/>
            <a:ext cx="4962488" cy="3101555"/>
          </a:xfrm>
          <a:prstGeom prst="rect">
            <a:avLst/>
          </a:prstGeom>
        </p:spPr>
      </p:pic>
      <p:sp>
        <p:nvSpPr>
          <p:cNvPr id="7" name="ZoneTexte 6"/>
          <p:cNvSpPr txBox="1"/>
          <p:nvPr/>
        </p:nvSpPr>
        <p:spPr>
          <a:xfrm>
            <a:off x="3573118" y="2765894"/>
            <a:ext cx="1234312" cy="475836"/>
          </a:xfrm>
          <a:prstGeom prst="rect">
            <a:avLst/>
          </a:prstGeom>
          <a:solidFill>
            <a:schemeClr val="bg2"/>
          </a:solidFill>
        </p:spPr>
        <p:txBody>
          <a:bodyPr wrap="none" rtlCol="0">
            <a:spAutoFit/>
          </a:bodyPr>
          <a:lstStyle/>
          <a:p>
            <a:r>
              <a:rPr lang="fr-FR" sz="2492" b="1" dirty="0"/>
              <a:t>Chèvres</a:t>
            </a:r>
          </a:p>
        </p:txBody>
      </p:sp>
      <p:sp>
        <p:nvSpPr>
          <p:cNvPr id="9" name="ZoneTexte 8"/>
          <p:cNvSpPr txBox="1"/>
          <p:nvPr/>
        </p:nvSpPr>
        <p:spPr>
          <a:xfrm>
            <a:off x="809094" y="4250867"/>
            <a:ext cx="974626" cy="475836"/>
          </a:xfrm>
          <a:prstGeom prst="rect">
            <a:avLst/>
          </a:prstGeom>
          <a:solidFill>
            <a:schemeClr val="bg2"/>
          </a:solidFill>
        </p:spPr>
        <p:txBody>
          <a:bodyPr wrap="none" rtlCol="0">
            <a:spAutoFit/>
          </a:bodyPr>
          <a:lstStyle/>
          <a:p>
            <a:r>
              <a:rPr lang="fr-FR" sz="2492" b="1" dirty="0"/>
              <a:t>Pêche</a:t>
            </a:r>
          </a:p>
        </p:txBody>
      </p:sp>
      <p:sp>
        <p:nvSpPr>
          <p:cNvPr id="11" name="ZoneTexte 10"/>
          <p:cNvSpPr txBox="1"/>
          <p:nvPr/>
        </p:nvSpPr>
        <p:spPr>
          <a:xfrm>
            <a:off x="6923462" y="71799"/>
            <a:ext cx="1021562" cy="475836"/>
          </a:xfrm>
          <a:prstGeom prst="rect">
            <a:avLst/>
          </a:prstGeom>
          <a:solidFill>
            <a:schemeClr val="bg2"/>
          </a:solidFill>
        </p:spPr>
        <p:txBody>
          <a:bodyPr wrap="none" rtlCol="0">
            <a:spAutoFit/>
          </a:bodyPr>
          <a:lstStyle/>
          <a:p>
            <a:r>
              <a:rPr lang="fr-FR" sz="2492" b="1" dirty="0"/>
              <a:t>Ferme</a:t>
            </a:r>
          </a:p>
        </p:txBody>
      </p:sp>
      <p:cxnSp>
        <p:nvCxnSpPr>
          <p:cNvPr id="12" name="Connecteur droit 11"/>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8302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Endroit où vit l’agriculteur</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dont on apprécie le fromage</a:t>
            </a:r>
          </a:p>
        </p:txBody>
      </p:sp>
      <p:sp>
        <p:nvSpPr>
          <p:cNvPr id="5" name="ZoneTexte 4"/>
          <p:cNvSpPr txBox="1"/>
          <p:nvPr/>
        </p:nvSpPr>
        <p:spPr>
          <a:xfrm>
            <a:off x="6124705" y="5087362"/>
            <a:ext cx="2625400" cy="369332"/>
          </a:xfrm>
          <a:prstGeom prst="rect">
            <a:avLst/>
          </a:prstGeom>
          <a:noFill/>
        </p:spPr>
        <p:txBody>
          <a:bodyPr wrap="square" rtlCol="0">
            <a:spAutoFit/>
          </a:bodyPr>
          <a:lstStyle/>
          <a:p>
            <a:pPr algn="ctr"/>
            <a:r>
              <a:rPr lang="fr-FR" dirty="0"/>
              <a:t>Activité liée aux poissons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107520" y="4268503"/>
            <a:ext cx="700610" cy="694368"/>
          </a:xfrm>
          <a:prstGeom prst="rect">
            <a:avLst/>
          </a:prstGeom>
        </p:spPr>
      </p:pic>
    </p:spTree>
    <p:extLst>
      <p:ext uri="{BB962C8B-B14F-4D97-AF65-F5344CB8AC3E}">
        <p14:creationId xmlns:p14="http://schemas.microsoft.com/office/powerpoint/2010/main" val="4253183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Endroit où vit l’agriculteur</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dont on aime bien le fromage</a:t>
            </a:r>
          </a:p>
        </p:txBody>
      </p:sp>
      <p:sp>
        <p:nvSpPr>
          <p:cNvPr id="5" name="ZoneTexte 4"/>
          <p:cNvSpPr txBox="1"/>
          <p:nvPr/>
        </p:nvSpPr>
        <p:spPr>
          <a:xfrm>
            <a:off x="6124705" y="4975219"/>
            <a:ext cx="2625400" cy="369332"/>
          </a:xfrm>
          <a:prstGeom prst="rect">
            <a:avLst/>
          </a:prstGeom>
          <a:noFill/>
        </p:spPr>
        <p:txBody>
          <a:bodyPr wrap="square" rtlCol="0">
            <a:spAutoFit/>
          </a:bodyPr>
          <a:lstStyle/>
          <a:p>
            <a:pPr algn="ctr"/>
            <a:r>
              <a:rPr lang="fr-FR" dirty="0"/>
              <a:t>Activité liée aux poissons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107520" y="4268503"/>
            <a:ext cx="700610" cy="694368"/>
          </a:xfrm>
          <a:prstGeom prst="rect">
            <a:avLst/>
          </a:prstGeom>
        </p:spPr>
      </p:pic>
      <p:sp>
        <p:nvSpPr>
          <p:cNvPr id="10" name="Rectangle 9"/>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6600" dirty="0">
                <a:latin typeface="Arial Narrow" panose="020B0606020202030204" pitchFamily="34" charset="0"/>
              </a:rPr>
              <a:t>Imagiers</a:t>
            </a:r>
            <a:r>
              <a:rPr lang="fr-FR" sz="5400" dirty="0">
                <a:latin typeface="Arial Narrow" panose="020B0606020202030204" pitchFamily="34" charset="0"/>
              </a:rPr>
              <a:t> </a:t>
            </a:r>
            <a:br>
              <a:rPr lang="fr-FR" sz="5400" dirty="0">
                <a:latin typeface="Arial Narrow" panose="020B0606020202030204" pitchFamily="34" charset="0"/>
              </a:rPr>
            </a:br>
            <a:r>
              <a:rPr lang="fr-FR" sz="5400" dirty="0">
                <a:latin typeface="Arial Narrow" panose="020B0606020202030204" pitchFamily="34" charset="0"/>
              </a:rPr>
              <a:t>sur l’alimentation et l’agriculture </a:t>
            </a:r>
            <a:br>
              <a:rPr lang="fr-FR" sz="5400" dirty="0">
                <a:latin typeface="Arial Narrow" panose="020B0606020202030204" pitchFamily="34" charset="0"/>
              </a:rPr>
            </a:br>
            <a:r>
              <a:rPr lang="fr-FR" sz="5400" dirty="0">
                <a:latin typeface="Arial Narrow" panose="020B0606020202030204" pitchFamily="34" charset="0"/>
              </a:rPr>
              <a:t>pour les élémentaires</a:t>
            </a:r>
          </a:p>
        </p:txBody>
      </p:sp>
    </p:spTree>
    <p:extLst>
      <p:ext uri="{BB962C8B-B14F-4D97-AF65-F5344CB8AC3E}">
        <p14:creationId xmlns:p14="http://schemas.microsoft.com/office/powerpoint/2010/main" val="895669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Propositions de déroulés pour </a:t>
            </a:r>
          </a:p>
          <a:p>
            <a:pPr algn="ctr"/>
            <a:r>
              <a:rPr lang="fr-FR" sz="4000" dirty="0">
                <a:latin typeface="Arial Narrow" panose="020B0606020202030204" pitchFamily="34" charset="0"/>
              </a:rPr>
              <a:t>les maternelles et les élémentaires</a:t>
            </a:r>
          </a:p>
        </p:txBody>
      </p:sp>
    </p:spTree>
    <p:extLst>
      <p:ext uri="{BB962C8B-B14F-4D97-AF65-F5344CB8AC3E}">
        <p14:creationId xmlns:p14="http://schemas.microsoft.com/office/powerpoint/2010/main" val="3569897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8059" y="923955"/>
            <a:ext cx="8420100" cy="611546"/>
          </a:xfrm>
        </p:spPr>
        <p:txBody>
          <a:bodyPr>
            <a:normAutofit fontScale="90000"/>
          </a:bodyPr>
          <a:lstStyle/>
          <a:p>
            <a:pPr algn="l"/>
            <a:r>
              <a:rPr lang="fr-FR" sz="4800" dirty="0">
                <a:latin typeface="Arial Narrow" panose="020B0606020202030204" pitchFamily="34" charset="0"/>
              </a:rPr>
              <a:t>Imagiers alimentation agriculture </a:t>
            </a:r>
            <a:br>
              <a:rPr lang="fr-FR" sz="4800" dirty="0">
                <a:latin typeface="Arial Narrow" panose="020B0606020202030204" pitchFamily="34" charset="0"/>
              </a:rPr>
            </a:br>
            <a:r>
              <a:rPr lang="fr-FR" sz="4000" dirty="0">
                <a:latin typeface="Arial Narrow" panose="020B0606020202030204" pitchFamily="34" charset="0"/>
              </a:rPr>
              <a:t>cycle 2 (CP-CE2) et cycle 3 (CM1-6</a:t>
            </a:r>
            <a:r>
              <a:rPr lang="fr-FR" sz="4000" baseline="30000" dirty="0">
                <a:latin typeface="Arial Narrow" panose="020B0606020202030204" pitchFamily="34" charset="0"/>
              </a:rPr>
              <a:t>ème</a:t>
            </a:r>
            <a:r>
              <a:rPr lang="fr-FR" sz="4000" dirty="0">
                <a:latin typeface="Arial Narrow" panose="020B0606020202030204" pitchFamily="34" charset="0"/>
              </a:rPr>
              <a:t>)</a:t>
            </a:r>
          </a:p>
        </p:txBody>
      </p:sp>
      <p:sp>
        <p:nvSpPr>
          <p:cNvPr id="5" name="ZoneTexte 4"/>
          <p:cNvSpPr txBox="1"/>
          <p:nvPr/>
        </p:nvSpPr>
        <p:spPr>
          <a:xfrm>
            <a:off x="524635" y="2318988"/>
            <a:ext cx="8980098" cy="2523768"/>
          </a:xfrm>
          <a:prstGeom prst="rect">
            <a:avLst/>
          </a:prstGeom>
          <a:noFill/>
        </p:spPr>
        <p:txBody>
          <a:bodyPr wrap="square" rtlCol="0">
            <a:spAutoFit/>
          </a:bodyPr>
          <a:lstStyle/>
          <a:p>
            <a:r>
              <a:rPr lang="fr-FR" sz="1400" b="1" dirty="0">
                <a:latin typeface="Arial Narrow" panose="020B0606020202030204" pitchFamily="34" charset="0"/>
              </a:rPr>
              <a:t>Objectifs : </a:t>
            </a:r>
          </a:p>
          <a:p>
            <a:r>
              <a:rPr lang="fr-FR" sz="1400" dirty="0">
                <a:latin typeface="Arial Narrow" panose="020B0606020202030204" pitchFamily="34" charset="0"/>
              </a:rPr>
              <a:t>L’imagier et le jeu du pendu de la Renaissance Écologique offrent une occasion d'enrichir son vocabulaire sur l’alimentation et l’agriculture. Ils permettent d’explorer la diversité des types de cultures et d’élevages, la production d’énergie sur une ferme, les chaînes d’approvisionnement (transport, commerce), les endroits où on mange (logement, école, fête).</a:t>
            </a:r>
          </a:p>
          <a:p>
            <a:endParaRPr lang="fr-FR" sz="1400" dirty="0">
              <a:latin typeface="Arial Narrow" panose="020B0606020202030204" pitchFamily="34" charset="0"/>
            </a:endParaRPr>
          </a:p>
          <a:p>
            <a:r>
              <a:rPr lang="fr-FR" sz="1400" dirty="0">
                <a:latin typeface="Arial Narrow" panose="020B0606020202030204" pitchFamily="34" charset="0"/>
              </a:rPr>
              <a:t>Cette activité permet aussi de « Questionner nos manières de cultiver et de manger». Elle fournit une occasion de les décrire, de les comparer, et de commencer à manipuler, à l’oral comme à l’écrit, des formes d’expression et un lexique spécifique. </a:t>
            </a:r>
          </a:p>
          <a:p>
            <a:endParaRPr lang="fr-FR" sz="1400" dirty="0">
              <a:latin typeface="Arial Narrow" panose="020B0606020202030204" pitchFamily="34" charset="0"/>
            </a:endParaRPr>
          </a:p>
          <a:p>
            <a:endParaRPr lang="fr-FR" sz="1400" dirty="0">
              <a:latin typeface="Arial Narrow" panose="020B0606020202030204" pitchFamily="34" charset="0"/>
            </a:endParaRPr>
          </a:p>
          <a:p>
            <a:r>
              <a:rPr lang="fr-FR" sz="1600" b="1" dirty="0">
                <a:latin typeface="Arial Narrow" panose="020B0606020202030204" pitchFamily="34" charset="0"/>
              </a:rPr>
              <a:t>Réponses : ruche, potager, serre &amp; chambre froide, arrosoir, marché, boulanger, poissonnier, lapin, cheval, vaches, maraîcher, moissonneuse-batteuse, chèvres, pêche, ferme</a:t>
            </a:r>
            <a:endParaRPr lang="fr-FR" sz="1400" dirty="0">
              <a:latin typeface="Arial Narrow" panose="020B0606020202030204" pitchFamily="34" charset="0"/>
            </a:endParaRPr>
          </a:p>
        </p:txBody>
      </p:sp>
    </p:spTree>
    <p:extLst>
      <p:ext uri="{BB962C8B-B14F-4D97-AF65-F5344CB8AC3E}">
        <p14:creationId xmlns:p14="http://schemas.microsoft.com/office/powerpoint/2010/main" val="856671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4688" y="3644919"/>
            <a:ext cx="4871312" cy="3044570"/>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77" y="3537494"/>
            <a:ext cx="4883073" cy="3051921"/>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2796" y="232805"/>
            <a:ext cx="4943204" cy="3089502"/>
          </a:xfrm>
          <a:prstGeom prst="rect">
            <a:avLst/>
          </a:prstGeom>
        </p:spPr>
      </p:pic>
      <p:pic>
        <p:nvPicPr>
          <p:cNvPr id="14" name="Imag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08" y="340131"/>
            <a:ext cx="4771481" cy="2982176"/>
          </a:xfrm>
          <a:prstGeom prst="rect">
            <a:avLst/>
          </a:prstGeom>
        </p:spPr>
      </p:pic>
      <p:sp>
        <p:nvSpPr>
          <p:cNvPr id="13" name="ZoneTexte 12"/>
          <p:cNvSpPr txBox="1"/>
          <p:nvPr/>
        </p:nvSpPr>
        <p:spPr>
          <a:xfrm>
            <a:off x="1415738" y="253429"/>
            <a:ext cx="1215397" cy="475836"/>
          </a:xfrm>
          <a:prstGeom prst="rect">
            <a:avLst/>
          </a:prstGeom>
          <a:solidFill>
            <a:schemeClr val="bg2"/>
          </a:solidFill>
        </p:spPr>
        <p:txBody>
          <a:bodyPr wrap="none" rtlCol="0">
            <a:spAutoFit/>
          </a:bodyPr>
          <a:lstStyle/>
          <a:p>
            <a:r>
              <a:rPr lang="fr-FR" sz="2492" b="1" dirty="0"/>
              <a:t>R_ _ _ _</a:t>
            </a:r>
          </a:p>
        </p:txBody>
      </p:sp>
      <p:sp>
        <p:nvSpPr>
          <p:cNvPr id="17" name="ZoneTexte 16"/>
          <p:cNvSpPr txBox="1"/>
          <p:nvPr/>
        </p:nvSpPr>
        <p:spPr>
          <a:xfrm>
            <a:off x="6528322" y="964346"/>
            <a:ext cx="1667444" cy="475836"/>
          </a:xfrm>
          <a:prstGeom prst="rect">
            <a:avLst/>
          </a:prstGeom>
          <a:solidFill>
            <a:schemeClr val="bg2"/>
          </a:solidFill>
        </p:spPr>
        <p:txBody>
          <a:bodyPr wrap="none" rtlCol="0">
            <a:spAutoFit/>
          </a:bodyPr>
          <a:lstStyle/>
          <a:p>
            <a:r>
              <a:rPr lang="fr-FR" sz="2492" b="1" dirty="0"/>
              <a:t>P_ _ _ _ _ _</a:t>
            </a:r>
          </a:p>
        </p:txBody>
      </p:sp>
      <p:sp>
        <p:nvSpPr>
          <p:cNvPr id="19" name="ZoneTexte 18"/>
          <p:cNvSpPr txBox="1"/>
          <p:nvPr/>
        </p:nvSpPr>
        <p:spPr>
          <a:xfrm>
            <a:off x="2737789" y="3675523"/>
            <a:ext cx="1186543" cy="475836"/>
          </a:xfrm>
          <a:prstGeom prst="rect">
            <a:avLst/>
          </a:prstGeom>
          <a:solidFill>
            <a:schemeClr val="bg2"/>
          </a:solidFill>
        </p:spPr>
        <p:txBody>
          <a:bodyPr wrap="none" rtlCol="0">
            <a:spAutoFit/>
          </a:bodyPr>
          <a:lstStyle/>
          <a:p>
            <a:r>
              <a:rPr lang="fr-FR" sz="2492" b="1" dirty="0"/>
              <a:t>S_ _ _ _</a:t>
            </a:r>
          </a:p>
        </p:txBody>
      </p:sp>
      <p:sp>
        <p:nvSpPr>
          <p:cNvPr id="21" name="ZoneTexte 20"/>
          <p:cNvSpPr txBox="1"/>
          <p:nvPr/>
        </p:nvSpPr>
        <p:spPr>
          <a:xfrm>
            <a:off x="5994068" y="5307045"/>
            <a:ext cx="1922321" cy="475836"/>
          </a:xfrm>
          <a:prstGeom prst="rect">
            <a:avLst/>
          </a:prstGeom>
          <a:solidFill>
            <a:schemeClr val="bg2"/>
          </a:solidFill>
        </p:spPr>
        <p:txBody>
          <a:bodyPr wrap="none" rtlCol="0">
            <a:spAutoFit/>
          </a:bodyPr>
          <a:lstStyle/>
          <a:p>
            <a:r>
              <a:rPr lang="fr-FR" sz="2492" b="1" dirty="0"/>
              <a:t>A_ _ _ _ _ _ _</a:t>
            </a:r>
          </a:p>
        </p:txBody>
      </p:sp>
      <p:sp>
        <p:nvSpPr>
          <p:cNvPr id="22" name="ZoneTexte 21"/>
          <p:cNvSpPr txBox="1"/>
          <p:nvPr/>
        </p:nvSpPr>
        <p:spPr>
          <a:xfrm>
            <a:off x="3187424" y="5883343"/>
            <a:ext cx="1714779" cy="859338"/>
          </a:xfrm>
          <a:prstGeom prst="rect">
            <a:avLst/>
          </a:prstGeom>
          <a:solidFill>
            <a:schemeClr val="bg2"/>
          </a:solidFill>
        </p:spPr>
        <p:txBody>
          <a:bodyPr wrap="square" rtlCol="0">
            <a:spAutoFit/>
          </a:bodyPr>
          <a:lstStyle/>
          <a:p>
            <a:r>
              <a:rPr lang="fr-FR" sz="2492" b="1" dirty="0"/>
              <a:t>C_ _ _ _ _ _    </a:t>
            </a:r>
            <a:br>
              <a:rPr lang="fr-FR" sz="2492" b="1" dirty="0"/>
            </a:br>
            <a:r>
              <a:rPr lang="fr-FR" sz="2492" b="1" dirty="0"/>
              <a:t>_ _ _ _ _ _</a:t>
            </a:r>
          </a:p>
        </p:txBody>
      </p:sp>
      <p:cxnSp>
        <p:nvCxnSpPr>
          <p:cNvPr id="11" name="Connecteur droit 10"/>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196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99308" y="1608500"/>
            <a:ext cx="2092557" cy="646331"/>
          </a:xfrm>
          <a:prstGeom prst="rect">
            <a:avLst/>
          </a:prstGeom>
          <a:noFill/>
        </p:spPr>
        <p:txBody>
          <a:bodyPr wrap="square" rtlCol="0">
            <a:spAutoFit/>
          </a:bodyPr>
          <a:lstStyle/>
          <a:p>
            <a:pPr algn="ctr"/>
            <a:r>
              <a:rPr lang="fr-FR" dirty="0"/>
              <a:t>L’endroit où on cultive des légumes</a:t>
            </a:r>
          </a:p>
        </p:txBody>
      </p:sp>
      <p:sp>
        <p:nvSpPr>
          <p:cNvPr id="3" name="ZoneTexte 2"/>
          <p:cNvSpPr txBox="1"/>
          <p:nvPr/>
        </p:nvSpPr>
        <p:spPr>
          <a:xfrm>
            <a:off x="5724629" y="1747000"/>
            <a:ext cx="3425552" cy="369332"/>
          </a:xfrm>
          <a:prstGeom prst="rect">
            <a:avLst/>
          </a:prstGeom>
          <a:noFill/>
        </p:spPr>
        <p:txBody>
          <a:bodyPr wrap="square" rtlCol="0">
            <a:spAutoFit/>
          </a:bodyPr>
          <a:lstStyle/>
          <a:p>
            <a:pPr algn="ctr"/>
            <a:r>
              <a:rPr lang="fr-FR" dirty="0"/>
              <a:t>Endroit où vivent les abeilles</a:t>
            </a:r>
          </a:p>
        </p:txBody>
      </p:sp>
      <p:sp>
        <p:nvSpPr>
          <p:cNvPr id="4" name="ZoneTexte 3"/>
          <p:cNvSpPr txBox="1"/>
          <p:nvPr/>
        </p:nvSpPr>
        <p:spPr>
          <a:xfrm>
            <a:off x="621101" y="5101006"/>
            <a:ext cx="3648974" cy="369332"/>
          </a:xfrm>
          <a:prstGeom prst="rect">
            <a:avLst/>
          </a:prstGeom>
          <a:noFill/>
        </p:spPr>
        <p:txBody>
          <a:bodyPr wrap="square" rtlCol="0">
            <a:spAutoFit/>
          </a:bodyPr>
          <a:lstStyle/>
          <a:p>
            <a:pPr algn="ctr"/>
            <a:r>
              <a:rPr lang="fr-FR" dirty="0"/>
              <a:t>Utile pour verser de l’eau</a:t>
            </a:r>
          </a:p>
        </p:txBody>
      </p:sp>
      <p:sp>
        <p:nvSpPr>
          <p:cNvPr id="5" name="ZoneTexte 4"/>
          <p:cNvSpPr txBox="1"/>
          <p:nvPr/>
        </p:nvSpPr>
        <p:spPr>
          <a:xfrm>
            <a:off x="5612918" y="5102197"/>
            <a:ext cx="3648974" cy="923330"/>
          </a:xfrm>
          <a:prstGeom prst="rect">
            <a:avLst/>
          </a:prstGeom>
          <a:noFill/>
        </p:spPr>
        <p:txBody>
          <a:bodyPr wrap="square" rtlCol="0">
            <a:spAutoFit/>
          </a:bodyPr>
          <a:lstStyle/>
          <a:p>
            <a:pPr algn="ctr"/>
            <a:r>
              <a:rPr lang="fr-FR" dirty="0"/>
              <a:t>On cultive souvent les tomates dans une …. Et pour conserver les fruits et légumes on a besoin d’une ….</a:t>
            </a:r>
          </a:p>
        </p:txBody>
      </p:sp>
      <p:pic>
        <p:nvPicPr>
          <p:cNvPr id="6" name="Image 5"/>
          <p:cNvPicPr>
            <a:picLocks noChangeAspect="1"/>
          </p:cNvPicPr>
          <p:nvPr/>
        </p:nvPicPr>
        <p:blipFill>
          <a:blip r:embed="rId2"/>
          <a:stretch>
            <a:fillRect/>
          </a:stretch>
        </p:blipFill>
        <p:spPr>
          <a:xfrm>
            <a:off x="2095281" y="805549"/>
            <a:ext cx="700610" cy="694368"/>
          </a:xfrm>
          <a:prstGeom prst="rect">
            <a:avLst/>
          </a:prstGeom>
        </p:spPr>
      </p:pic>
      <p:pic>
        <p:nvPicPr>
          <p:cNvPr id="7" name="Image 6"/>
          <p:cNvPicPr>
            <a:picLocks noChangeAspect="1"/>
          </p:cNvPicPr>
          <p:nvPr/>
        </p:nvPicPr>
        <p:blipFill>
          <a:blip r:embed="rId2"/>
          <a:stretch>
            <a:fillRect/>
          </a:stretch>
        </p:blipFill>
        <p:spPr>
          <a:xfrm>
            <a:off x="2095283" y="4189471"/>
            <a:ext cx="700610" cy="694368"/>
          </a:xfrm>
          <a:prstGeom prst="rect">
            <a:avLst/>
          </a:prstGeom>
        </p:spPr>
      </p:pic>
      <p:pic>
        <p:nvPicPr>
          <p:cNvPr id="8" name="Image 7"/>
          <p:cNvPicPr>
            <a:picLocks noChangeAspect="1"/>
          </p:cNvPicPr>
          <p:nvPr/>
        </p:nvPicPr>
        <p:blipFill>
          <a:blip r:embed="rId2"/>
          <a:stretch>
            <a:fillRect/>
          </a:stretch>
        </p:blipFill>
        <p:spPr>
          <a:xfrm>
            <a:off x="7087100" y="992932"/>
            <a:ext cx="700610" cy="694368"/>
          </a:xfrm>
          <a:prstGeom prst="rect">
            <a:avLst/>
          </a:prstGeom>
        </p:spPr>
      </p:pic>
      <p:pic>
        <p:nvPicPr>
          <p:cNvPr id="9" name="Image 8"/>
          <p:cNvPicPr>
            <a:picLocks noChangeAspect="1"/>
          </p:cNvPicPr>
          <p:nvPr/>
        </p:nvPicPr>
        <p:blipFill>
          <a:blip r:embed="rId2"/>
          <a:stretch>
            <a:fillRect/>
          </a:stretch>
        </p:blipFill>
        <p:spPr>
          <a:xfrm>
            <a:off x="7087100" y="4189471"/>
            <a:ext cx="700610" cy="694368"/>
          </a:xfrm>
          <a:prstGeom prst="rect">
            <a:avLst/>
          </a:prstGeom>
        </p:spPr>
      </p:pic>
    </p:spTree>
    <p:extLst>
      <p:ext uri="{BB962C8B-B14F-4D97-AF65-F5344CB8AC3E}">
        <p14:creationId xmlns:p14="http://schemas.microsoft.com/office/powerpoint/2010/main" val="2684345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325" y="3857407"/>
            <a:ext cx="4836601" cy="3022876"/>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98" y="3687845"/>
            <a:ext cx="4718029" cy="2948768"/>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2488" y="145539"/>
            <a:ext cx="4921955" cy="3076222"/>
          </a:xfrm>
          <a:prstGeom prst="rect">
            <a:avLst/>
          </a:prstGeom>
        </p:spPr>
      </p:pic>
      <p:pic>
        <p:nvPicPr>
          <p:cNvPr id="20" name="Image 19"/>
          <p:cNvPicPr>
            <a:picLocks noChangeAspect="1"/>
          </p:cNvPicPr>
          <p:nvPr/>
        </p:nvPicPr>
        <p:blipFill rotWithShape="1">
          <a:blip r:embed="rId6" cstate="print">
            <a:extLst>
              <a:ext uri="{28A0092B-C50C-407E-A947-70E740481C1C}">
                <a14:useLocalDpi xmlns:a14="http://schemas.microsoft.com/office/drawing/2010/main" val="0"/>
              </a:ext>
            </a:extLst>
          </a:blip>
          <a:srcRect l="-1" t="22506" r="227"/>
          <a:stretch/>
        </p:blipFill>
        <p:spPr>
          <a:xfrm>
            <a:off x="137549" y="0"/>
            <a:ext cx="4745005" cy="3377244"/>
          </a:xfrm>
          <a:prstGeom prst="rect">
            <a:avLst/>
          </a:prstGeom>
        </p:spPr>
      </p:pic>
      <p:sp>
        <p:nvSpPr>
          <p:cNvPr id="12" name="ZoneTexte 11"/>
          <p:cNvSpPr txBox="1"/>
          <p:nvPr/>
        </p:nvSpPr>
        <p:spPr>
          <a:xfrm>
            <a:off x="2863325" y="44115"/>
            <a:ext cx="1617751" cy="475836"/>
          </a:xfrm>
          <a:prstGeom prst="rect">
            <a:avLst/>
          </a:prstGeom>
          <a:solidFill>
            <a:schemeClr val="bg2"/>
          </a:solidFill>
        </p:spPr>
        <p:txBody>
          <a:bodyPr wrap="none" rtlCol="0">
            <a:spAutoFit/>
          </a:bodyPr>
          <a:lstStyle/>
          <a:p>
            <a:r>
              <a:rPr lang="fr-FR" sz="2492" b="1" dirty="0"/>
              <a:t>M _ _ _ _ _</a:t>
            </a:r>
          </a:p>
        </p:txBody>
      </p:sp>
      <p:sp>
        <p:nvSpPr>
          <p:cNvPr id="14" name="ZoneTexte 13"/>
          <p:cNvSpPr txBox="1"/>
          <p:nvPr/>
        </p:nvSpPr>
        <p:spPr>
          <a:xfrm>
            <a:off x="6433118" y="438728"/>
            <a:ext cx="2210862" cy="475836"/>
          </a:xfrm>
          <a:prstGeom prst="rect">
            <a:avLst/>
          </a:prstGeom>
          <a:solidFill>
            <a:schemeClr val="bg2"/>
          </a:solidFill>
        </p:spPr>
        <p:txBody>
          <a:bodyPr wrap="none" rtlCol="0">
            <a:spAutoFit/>
          </a:bodyPr>
          <a:lstStyle/>
          <a:p>
            <a:r>
              <a:rPr lang="fr-FR" sz="2492" b="1" dirty="0"/>
              <a:t>B _ _ _ _ _ _ _ _</a:t>
            </a:r>
          </a:p>
        </p:txBody>
      </p:sp>
      <p:sp>
        <p:nvSpPr>
          <p:cNvPr id="16" name="ZoneTexte 15"/>
          <p:cNvSpPr txBox="1"/>
          <p:nvPr/>
        </p:nvSpPr>
        <p:spPr>
          <a:xfrm>
            <a:off x="706479" y="3836275"/>
            <a:ext cx="2662908" cy="475836"/>
          </a:xfrm>
          <a:prstGeom prst="rect">
            <a:avLst/>
          </a:prstGeom>
          <a:solidFill>
            <a:schemeClr val="bg2"/>
          </a:solidFill>
        </p:spPr>
        <p:txBody>
          <a:bodyPr wrap="none" rtlCol="0">
            <a:spAutoFit/>
          </a:bodyPr>
          <a:lstStyle/>
          <a:p>
            <a:r>
              <a:rPr lang="fr-FR" sz="2492" b="1" dirty="0"/>
              <a:t>P _ _ _ _ _ _ _ _ _ _</a:t>
            </a:r>
          </a:p>
        </p:txBody>
      </p:sp>
      <p:sp>
        <p:nvSpPr>
          <p:cNvPr id="18" name="ZoneTexte 17"/>
          <p:cNvSpPr txBox="1"/>
          <p:nvPr/>
        </p:nvSpPr>
        <p:spPr>
          <a:xfrm>
            <a:off x="8255955" y="5894470"/>
            <a:ext cx="1242648" cy="475836"/>
          </a:xfrm>
          <a:prstGeom prst="rect">
            <a:avLst/>
          </a:prstGeom>
          <a:solidFill>
            <a:schemeClr val="bg2"/>
          </a:solidFill>
        </p:spPr>
        <p:txBody>
          <a:bodyPr wrap="none" rtlCol="0">
            <a:spAutoFit/>
          </a:bodyPr>
          <a:lstStyle/>
          <a:p>
            <a:r>
              <a:rPr lang="fr-FR" sz="2492" b="1" dirty="0"/>
              <a:t>L _ _ _ _</a:t>
            </a:r>
          </a:p>
        </p:txBody>
      </p:sp>
      <p:cxnSp>
        <p:nvCxnSpPr>
          <p:cNvPr id="10" name="Connecteur droit 9"/>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355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59695" y="1606889"/>
            <a:ext cx="2092557" cy="646331"/>
          </a:xfrm>
          <a:prstGeom prst="rect">
            <a:avLst/>
          </a:prstGeom>
          <a:noFill/>
        </p:spPr>
        <p:txBody>
          <a:bodyPr wrap="square" rtlCol="0">
            <a:spAutoFit/>
          </a:bodyPr>
          <a:lstStyle/>
          <a:p>
            <a:pPr algn="ctr"/>
            <a:r>
              <a:rPr lang="fr-FR" dirty="0"/>
              <a:t>Commerçant où on achète du pain</a:t>
            </a:r>
          </a:p>
        </p:txBody>
      </p:sp>
      <p:sp>
        <p:nvSpPr>
          <p:cNvPr id="3" name="ZoneTexte 2"/>
          <p:cNvSpPr txBox="1"/>
          <p:nvPr/>
        </p:nvSpPr>
        <p:spPr>
          <a:xfrm>
            <a:off x="6424378" y="1593450"/>
            <a:ext cx="1866616" cy="659770"/>
          </a:xfrm>
          <a:prstGeom prst="rect">
            <a:avLst/>
          </a:prstGeom>
          <a:noFill/>
        </p:spPr>
        <p:txBody>
          <a:bodyPr wrap="square" rtlCol="0">
            <a:spAutoFit/>
          </a:bodyPr>
          <a:lstStyle/>
          <a:p>
            <a:pPr algn="ctr"/>
            <a:r>
              <a:rPr lang="fr-FR" dirty="0"/>
              <a:t>Lieu où on va faire ses courses</a:t>
            </a:r>
          </a:p>
        </p:txBody>
      </p:sp>
      <p:sp>
        <p:nvSpPr>
          <p:cNvPr id="4" name="ZoneTexte 3"/>
          <p:cNvSpPr txBox="1"/>
          <p:nvPr/>
        </p:nvSpPr>
        <p:spPr>
          <a:xfrm>
            <a:off x="621101" y="5101006"/>
            <a:ext cx="3648974" cy="369332"/>
          </a:xfrm>
          <a:prstGeom prst="rect">
            <a:avLst/>
          </a:prstGeom>
          <a:noFill/>
        </p:spPr>
        <p:txBody>
          <a:bodyPr wrap="square" rtlCol="0">
            <a:spAutoFit/>
          </a:bodyPr>
          <a:lstStyle/>
          <a:p>
            <a:pPr algn="ctr"/>
            <a:r>
              <a:rPr lang="fr-FR" dirty="0"/>
              <a:t>Animal avec de grandes oreilles</a:t>
            </a:r>
          </a:p>
        </p:txBody>
      </p:sp>
      <p:sp>
        <p:nvSpPr>
          <p:cNvPr id="5" name="ZoneTexte 4"/>
          <p:cNvSpPr txBox="1"/>
          <p:nvPr/>
        </p:nvSpPr>
        <p:spPr>
          <a:xfrm>
            <a:off x="6124705" y="5101006"/>
            <a:ext cx="2625400" cy="646331"/>
          </a:xfrm>
          <a:prstGeom prst="rect">
            <a:avLst/>
          </a:prstGeom>
          <a:noFill/>
        </p:spPr>
        <p:txBody>
          <a:bodyPr wrap="square" rtlCol="0">
            <a:spAutoFit/>
          </a:bodyPr>
          <a:lstStyle/>
          <a:p>
            <a:pPr algn="ctr"/>
            <a:r>
              <a:rPr lang="fr-FR" dirty="0"/>
              <a:t>Commerçant chez qui on achète du poisson</a:t>
            </a:r>
          </a:p>
        </p:txBody>
      </p:sp>
      <p:pic>
        <p:nvPicPr>
          <p:cNvPr id="6" name="Image 5"/>
          <p:cNvPicPr>
            <a:picLocks noChangeAspect="1"/>
          </p:cNvPicPr>
          <p:nvPr/>
        </p:nvPicPr>
        <p:blipFill>
          <a:blip r:embed="rId2"/>
          <a:stretch>
            <a:fillRect/>
          </a:stretch>
        </p:blipFill>
        <p:spPr>
          <a:xfrm>
            <a:off x="2155668" y="803938"/>
            <a:ext cx="700610" cy="694368"/>
          </a:xfrm>
          <a:prstGeom prst="rect">
            <a:avLst/>
          </a:prstGeom>
        </p:spPr>
      </p:pic>
      <p:pic>
        <p:nvPicPr>
          <p:cNvPr id="7" name="Image 6"/>
          <p:cNvPicPr>
            <a:picLocks noChangeAspect="1"/>
          </p:cNvPicPr>
          <p:nvPr/>
        </p:nvPicPr>
        <p:blipFill>
          <a:blip r:embed="rId2"/>
          <a:stretch>
            <a:fillRect/>
          </a:stretch>
        </p:blipFill>
        <p:spPr>
          <a:xfrm>
            <a:off x="2095283" y="4189471"/>
            <a:ext cx="700610" cy="694368"/>
          </a:xfrm>
          <a:prstGeom prst="rect">
            <a:avLst/>
          </a:prstGeom>
        </p:spPr>
      </p:pic>
      <p:pic>
        <p:nvPicPr>
          <p:cNvPr id="8" name="Image 7"/>
          <p:cNvPicPr>
            <a:picLocks noChangeAspect="1"/>
          </p:cNvPicPr>
          <p:nvPr/>
        </p:nvPicPr>
        <p:blipFill>
          <a:blip r:embed="rId2"/>
          <a:stretch>
            <a:fillRect/>
          </a:stretch>
        </p:blipFill>
        <p:spPr>
          <a:xfrm>
            <a:off x="6986961" y="899082"/>
            <a:ext cx="700610" cy="694368"/>
          </a:xfrm>
          <a:prstGeom prst="rect">
            <a:avLst/>
          </a:prstGeom>
        </p:spPr>
      </p:pic>
      <p:pic>
        <p:nvPicPr>
          <p:cNvPr id="9" name="Image 8"/>
          <p:cNvPicPr>
            <a:picLocks noChangeAspect="1"/>
          </p:cNvPicPr>
          <p:nvPr/>
        </p:nvPicPr>
        <p:blipFill>
          <a:blip r:embed="rId2"/>
          <a:stretch>
            <a:fillRect/>
          </a:stretch>
        </p:blipFill>
        <p:spPr>
          <a:xfrm>
            <a:off x="7087100" y="4189471"/>
            <a:ext cx="700610" cy="694368"/>
          </a:xfrm>
          <a:prstGeom prst="rect">
            <a:avLst/>
          </a:prstGeom>
        </p:spPr>
      </p:pic>
    </p:spTree>
    <p:extLst>
      <p:ext uri="{BB962C8B-B14F-4D97-AF65-F5344CB8AC3E}">
        <p14:creationId xmlns:p14="http://schemas.microsoft.com/office/powerpoint/2010/main" val="3402779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0480" y="3773543"/>
            <a:ext cx="4907529" cy="3067206"/>
          </a:xfrm>
          <a:prstGeom prst="rect">
            <a:avLst/>
          </a:prstGeom>
        </p:spPr>
      </p:pic>
      <p:pic>
        <p:nvPicPr>
          <p:cNvPr id="21" name="Imag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1977" y="160425"/>
            <a:ext cx="4953000" cy="3095625"/>
          </a:xfrm>
          <a:prstGeom prst="rect">
            <a:avLst/>
          </a:prstGeom>
        </p:spPr>
      </p:pic>
      <p:pic>
        <p:nvPicPr>
          <p:cNvPr id="20" name="Image 19"/>
          <p:cNvPicPr>
            <a:picLocks noChangeAspect="1"/>
          </p:cNvPicPr>
          <p:nvPr/>
        </p:nvPicPr>
        <p:blipFill rotWithShape="1">
          <a:blip r:embed="rId5" cstate="print">
            <a:extLst>
              <a:ext uri="{28A0092B-C50C-407E-A947-70E740481C1C}">
                <a14:useLocalDpi xmlns:a14="http://schemas.microsoft.com/office/drawing/2010/main" val="0"/>
              </a:ext>
            </a:extLst>
          </a:blip>
          <a:srcRect l="-4877"/>
          <a:stretch/>
        </p:blipFill>
        <p:spPr>
          <a:xfrm>
            <a:off x="-268034" y="3542405"/>
            <a:ext cx="5194540" cy="3246587"/>
          </a:xfrm>
          <a:prstGeom prst="rect">
            <a:avLst/>
          </a:prstGeom>
        </p:spPr>
      </p:pic>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50990"/>
            <a:ext cx="4953000" cy="3095625"/>
          </a:xfrm>
          <a:prstGeom prst="rect">
            <a:avLst/>
          </a:prstGeom>
        </p:spPr>
      </p:pic>
      <p:sp>
        <p:nvSpPr>
          <p:cNvPr id="11" name="ZoneTexte 10"/>
          <p:cNvSpPr txBox="1"/>
          <p:nvPr/>
        </p:nvSpPr>
        <p:spPr>
          <a:xfrm>
            <a:off x="132998" y="2797396"/>
            <a:ext cx="1508746" cy="475836"/>
          </a:xfrm>
          <a:prstGeom prst="rect">
            <a:avLst/>
          </a:prstGeom>
          <a:solidFill>
            <a:schemeClr val="bg2"/>
          </a:solidFill>
        </p:spPr>
        <p:txBody>
          <a:bodyPr wrap="none" rtlCol="0">
            <a:spAutoFit/>
          </a:bodyPr>
          <a:lstStyle/>
          <a:p>
            <a:r>
              <a:rPr lang="fr-FR" sz="2492" b="1" dirty="0"/>
              <a:t>C _ _ _ _ _</a:t>
            </a:r>
          </a:p>
        </p:txBody>
      </p:sp>
      <p:sp>
        <p:nvSpPr>
          <p:cNvPr id="13" name="ZoneTexte 12"/>
          <p:cNvSpPr txBox="1"/>
          <p:nvPr/>
        </p:nvSpPr>
        <p:spPr>
          <a:xfrm>
            <a:off x="1647506" y="3468645"/>
            <a:ext cx="2310248" cy="475836"/>
          </a:xfrm>
          <a:prstGeom prst="rect">
            <a:avLst/>
          </a:prstGeom>
          <a:solidFill>
            <a:schemeClr val="bg2"/>
          </a:solidFill>
        </p:spPr>
        <p:txBody>
          <a:bodyPr wrap="none" rtlCol="0">
            <a:spAutoFit/>
          </a:bodyPr>
          <a:lstStyle/>
          <a:p>
            <a:r>
              <a:rPr lang="fr-FR" sz="2492" b="1" dirty="0"/>
              <a:t>M _ _ _ _ _ _ _ _</a:t>
            </a:r>
          </a:p>
        </p:txBody>
      </p:sp>
      <p:sp>
        <p:nvSpPr>
          <p:cNvPr id="15" name="ZoneTexte 14"/>
          <p:cNvSpPr txBox="1"/>
          <p:nvPr/>
        </p:nvSpPr>
        <p:spPr>
          <a:xfrm>
            <a:off x="7606707" y="490981"/>
            <a:ext cx="1527982" cy="475836"/>
          </a:xfrm>
          <a:prstGeom prst="rect">
            <a:avLst/>
          </a:prstGeom>
          <a:solidFill>
            <a:schemeClr val="bg2"/>
          </a:solidFill>
        </p:spPr>
        <p:txBody>
          <a:bodyPr wrap="none" rtlCol="0">
            <a:spAutoFit/>
          </a:bodyPr>
          <a:lstStyle/>
          <a:p>
            <a:r>
              <a:rPr lang="fr-FR" sz="2492" b="1" dirty="0"/>
              <a:t>V _ _ _ _ _</a:t>
            </a:r>
          </a:p>
        </p:txBody>
      </p:sp>
      <p:sp>
        <p:nvSpPr>
          <p:cNvPr id="17" name="ZoneTexte 16"/>
          <p:cNvSpPr txBox="1"/>
          <p:nvPr/>
        </p:nvSpPr>
        <p:spPr>
          <a:xfrm>
            <a:off x="5619549" y="3494134"/>
            <a:ext cx="3219151" cy="859338"/>
          </a:xfrm>
          <a:prstGeom prst="rect">
            <a:avLst/>
          </a:prstGeom>
          <a:solidFill>
            <a:schemeClr val="bg2"/>
          </a:solidFill>
        </p:spPr>
        <p:txBody>
          <a:bodyPr wrap="none" rtlCol="0">
            <a:spAutoFit/>
          </a:bodyPr>
          <a:lstStyle/>
          <a:p>
            <a:r>
              <a:rPr lang="fr-FR" sz="2492" b="1" dirty="0"/>
              <a:t>M _ _ _ _ _ _ _ _ _ _ _   </a:t>
            </a:r>
          </a:p>
          <a:p>
            <a:r>
              <a:rPr lang="fr-FR" sz="2492" b="1" dirty="0"/>
              <a:t>B _ _ _ _ _ _ _</a:t>
            </a:r>
          </a:p>
        </p:txBody>
      </p:sp>
      <p:cxnSp>
        <p:nvCxnSpPr>
          <p:cNvPr id="18" name="Connecteur droit 17"/>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791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Animal qui produit du lait</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qui permet de travailler le terrain</a:t>
            </a:r>
          </a:p>
        </p:txBody>
      </p:sp>
      <p:sp>
        <p:nvSpPr>
          <p:cNvPr id="4" name="ZoneTexte 3"/>
          <p:cNvSpPr txBox="1"/>
          <p:nvPr/>
        </p:nvSpPr>
        <p:spPr>
          <a:xfrm>
            <a:off x="1387856" y="5139120"/>
            <a:ext cx="2391510" cy="646331"/>
          </a:xfrm>
          <a:prstGeom prst="rect">
            <a:avLst/>
          </a:prstGeom>
          <a:noFill/>
        </p:spPr>
        <p:txBody>
          <a:bodyPr wrap="square" rtlCol="0">
            <a:spAutoFit/>
          </a:bodyPr>
          <a:lstStyle/>
          <a:p>
            <a:pPr algn="ctr"/>
            <a:r>
              <a:rPr lang="fr-FR" dirty="0"/>
              <a:t>Machine qui sert à faire les moissons</a:t>
            </a:r>
          </a:p>
        </p:txBody>
      </p:sp>
      <p:sp>
        <p:nvSpPr>
          <p:cNvPr id="5" name="ZoneTexte 4"/>
          <p:cNvSpPr txBox="1"/>
          <p:nvPr/>
        </p:nvSpPr>
        <p:spPr>
          <a:xfrm>
            <a:off x="6124705" y="5208132"/>
            <a:ext cx="2625400" cy="646331"/>
          </a:xfrm>
          <a:prstGeom prst="rect">
            <a:avLst/>
          </a:prstGeom>
          <a:noFill/>
        </p:spPr>
        <p:txBody>
          <a:bodyPr wrap="square" rtlCol="0">
            <a:spAutoFit/>
          </a:bodyPr>
          <a:lstStyle/>
          <a:p>
            <a:pPr algn="ctr"/>
            <a:r>
              <a:rPr lang="fr-FR" dirty="0"/>
              <a:t>Professionnel qui cultive des légumes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7" name="Image 6"/>
          <p:cNvPicPr>
            <a:picLocks noChangeAspect="1"/>
          </p:cNvPicPr>
          <p:nvPr/>
        </p:nvPicPr>
        <p:blipFill>
          <a:blip r:embed="rId2"/>
          <a:stretch>
            <a:fillRect/>
          </a:stretch>
        </p:blipFill>
        <p:spPr>
          <a:xfrm>
            <a:off x="2233306" y="4344125"/>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059961" y="4413137"/>
            <a:ext cx="700610" cy="694368"/>
          </a:xfrm>
          <a:prstGeom prst="rect">
            <a:avLst/>
          </a:prstGeom>
        </p:spPr>
      </p:pic>
    </p:spTree>
    <p:extLst>
      <p:ext uri="{BB962C8B-B14F-4D97-AF65-F5344CB8AC3E}">
        <p14:creationId xmlns:p14="http://schemas.microsoft.com/office/powerpoint/2010/main" val="2764533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09190"/>
            <a:ext cx="4926916" cy="3079323"/>
          </a:xfrm>
          <a:prstGeom prst="rect">
            <a:avLst/>
          </a:prstGeom>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8061" y="309717"/>
            <a:ext cx="4907939" cy="3067462"/>
          </a:xfrm>
          <a:prstGeom prst="rect">
            <a:avLst/>
          </a:prstGeom>
        </p:spPr>
      </p:pic>
      <p:pic>
        <p:nvPicPr>
          <p:cNvPr id="14" name="Imag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44254"/>
            <a:ext cx="4962488" cy="3101555"/>
          </a:xfrm>
          <a:prstGeom prst="rect">
            <a:avLst/>
          </a:prstGeom>
        </p:spPr>
      </p:pic>
      <p:sp>
        <p:nvSpPr>
          <p:cNvPr id="7" name="ZoneTexte 6"/>
          <p:cNvSpPr txBox="1"/>
          <p:nvPr/>
        </p:nvSpPr>
        <p:spPr>
          <a:xfrm>
            <a:off x="2907009" y="2882970"/>
            <a:ext cx="1739579" cy="475836"/>
          </a:xfrm>
          <a:prstGeom prst="rect">
            <a:avLst/>
          </a:prstGeom>
          <a:solidFill>
            <a:schemeClr val="bg2"/>
          </a:solidFill>
        </p:spPr>
        <p:txBody>
          <a:bodyPr wrap="none" rtlCol="0">
            <a:spAutoFit/>
          </a:bodyPr>
          <a:lstStyle/>
          <a:p>
            <a:r>
              <a:rPr lang="fr-FR" sz="2492" b="1" dirty="0"/>
              <a:t>C _ _ _ _ _ _</a:t>
            </a:r>
          </a:p>
        </p:txBody>
      </p:sp>
      <p:sp>
        <p:nvSpPr>
          <p:cNvPr id="9" name="ZoneTexte 8"/>
          <p:cNvSpPr txBox="1"/>
          <p:nvPr/>
        </p:nvSpPr>
        <p:spPr>
          <a:xfrm>
            <a:off x="809094" y="4250867"/>
            <a:ext cx="1277914" cy="475836"/>
          </a:xfrm>
          <a:prstGeom prst="rect">
            <a:avLst/>
          </a:prstGeom>
          <a:solidFill>
            <a:schemeClr val="bg2"/>
          </a:solidFill>
        </p:spPr>
        <p:txBody>
          <a:bodyPr wrap="none" rtlCol="0">
            <a:spAutoFit/>
          </a:bodyPr>
          <a:lstStyle/>
          <a:p>
            <a:r>
              <a:rPr lang="fr-FR" sz="2492" b="1" dirty="0"/>
              <a:t>P _ _ _ _</a:t>
            </a:r>
          </a:p>
        </p:txBody>
      </p:sp>
      <p:sp>
        <p:nvSpPr>
          <p:cNvPr id="11" name="ZoneTexte 10"/>
          <p:cNvSpPr txBox="1"/>
          <p:nvPr/>
        </p:nvSpPr>
        <p:spPr>
          <a:xfrm>
            <a:off x="6860361" y="50202"/>
            <a:ext cx="1255472" cy="475836"/>
          </a:xfrm>
          <a:prstGeom prst="rect">
            <a:avLst/>
          </a:prstGeom>
          <a:solidFill>
            <a:schemeClr val="bg2"/>
          </a:solidFill>
        </p:spPr>
        <p:txBody>
          <a:bodyPr wrap="none" rtlCol="0">
            <a:spAutoFit/>
          </a:bodyPr>
          <a:lstStyle/>
          <a:p>
            <a:r>
              <a:rPr lang="fr-FR" sz="2492" b="1" dirty="0"/>
              <a:t>F _ _ _ _</a:t>
            </a:r>
          </a:p>
        </p:txBody>
      </p:sp>
      <p:cxnSp>
        <p:nvCxnSpPr>
          <p:cNvPr id="12" name="Connecteur droit 11"/>
          <p:cNvCxnSpPr/>
          <p:nvPr/>
        </p:nvCxnSpPr>
        <p:spPr>
          <a:xfrm>
            <a:off x="4962488" y="0"/>
            <a:ext cx="0" cy="6858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52988" y="3420374"/>
            <a:ext cx="9958988"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8602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Endroit où vit l’agriculteur</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dont on apprécie le fromage</a:t>
            </a:r>
          </a:p>
        </p:txBody>
      </p:sp>
      <p:sp>
        <p:nvSpPr>
          <p:cNvPr id="5" name="ZoneTexte 4"/>
          <p:cNvSpPr txBox="1"/>
          <p:nvPr/>
        </p:nvSpPr>
        <p:spPr>
          <a:xfrm>
            <a:off x="6124705" y="5087362"/>
            <a:ext cx="2625400" cy="369332"/>
          </a:xfrm>
          <a:prstGeom prst="rect">
            <a:avLst/>
          </a:prstGeom>
          <a:noFill/>
        </p:spPr>
        <p:txBody>
          <a:bodyPr wrap="square" rtlCol="0">
            <a:spAutoFit/>
          </a:bodyPr>
          <a:lstStyle/>
          <a:p>
            <a:pPr algn="ctr"/>
            <a:r>
              <a:rPr lang="fr-FR" dirty="0"/>
              <a:t>Activité liée aux poissons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107520" y="4268503"/>
            <a:ext cx="700610" cy="694368"/>
          </a:xfrm>
          <a:prstGeom prst="rect">
            <a:avLst/>
          </a:prstGeom>
        </p:spPr>
      </p:pic>
    </p:spTree>
    <p:extLst>
      <p:ext uri="{BB962C8B-B14F-4D97-AF65-F5344CB8AC3E}">
        <p14:creationId xmlns:p14="http://schemas.microsoft.com/office/powerpoint/2010/main" val="3591815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7333" y="1611562"/>
            <a:ext cx="2092557" cy="646331"/>
          </a:xfrm>
          <a:prstGeom prst="rect">
            <a:avLst/>
          </a:prstGeom>
          <a:noFill/>
        </p:spPr>
        <p:txBody>
          <a:bodyPr wrap="square" rtlCol="0">
            <a:spAutoFit/>
          </a:bodyPr>
          <a:lstStyle/>
          <a:p>
            <a:pPr algn="ctr"/>
            <a:r>
              <a:rPr lang="fr-FR" dirty="0"/>
              <a:t>Endroit où vit l’agriculteur</a:t>
            </a:r>
          </a:p>
        </p:txBody>
      </p:sp>
      <p:sp>
        <p:nvSpPr>
          <p:cNvPr id="3" name="ZoneTexte 2"/>
          <p:cNvSpPr txBox="1"/>
          <p:nvPr/>
        </p:nvSpPr>
        <p:spPr>
          <a:xfrm>
            <a:off x="6307820" y="1600390"/>
            <a:ext cx="2442285" cy="646331"/>
          </a:xfrm>
          <a:prstGeom prst="rect">
            <a:avLst/>
          </a:prstGeom>
          <a:noFill/>
        </p:spPr>
        <p:txBody>
          <a:bodyPr wrap="square" rtlCol="0">
            <a:spAutoFit/>
          </a:bodyPr>
          <a:lstStyle/>
          <a:p>
            <a:pPr algn="ctr"/>
            <a:r>
              <a:rPr lang="fr-FR" dirty="0"/>
              <a:t>Animal dont on aime bien le fromage</a:t>
            </a:r>
          </a:p>
        </p:txBody>
      </p:sp>
      <p:sp>
        <p:nvSpPr>
          <p:cNvPr id="5" name="ZoneTexte 4"/>
          <p:cNvSpPr txBox="1"/>
          <p:nvPr/>
        </p:nvSpPr>
        <p:spPr>
          <a:xfrm>
            <a:off x="6124705" y="4975219"/>
            <a:ext cx="2625400" cy="369332"/>
          </a:xfrm>
          <a:prstGeom prst="rect">
            <a:avLst/>
          </a:prstGeom>
          <a:noFill/>
        </p:spPr>
        <p:txBody>
          <a:bodyPr wrap="square" rtlCol="0">
            <a:spAutoFit/>
          </a:bodyPr>
          <a:lstStyle/>
          <a:p>
            <a:pPr algn="ctr"/>
            <a:r>
              <a:rPr lang="fr-FR" dirty="0"/>
              <a:t>Activité liée aux poissons</a:t>
            </a:r>
          </a:p>
        </p:txBody>
      </p:sp>
      <p:pic>
        <p:nvPicPr>
          <p:cNvPr id="6" name="Image 5"/>
          <p:cNvPicPr>
            <a:picLocks noChangeAspect="1"/>
          </p:cNvPicPr>
          <p:nvPr/>
        </p:nvPicPr>
        <p:blipFill>
          <a:blip r:embed="rId2"/>
          <a:stretch>
            <a:fillRect/>
          </a:stretch>
        </p:blipFill>
        <p:spPr>
          <a:xfrm>
            <a:off x="2233306" y="917194"/>
            <a:ext cx="700610" cy="694368"/>
          </a:xfrm>
          <a:prstGeom prst="rect">
            <a:avLst/>
          </a:prstGeom>
        </p:spPr>
      </p:pic>
      <p:pic>
        <p:nvPicPr>
          <p:cNvPr id="8" name="Image 7"/>
          <p:cNvPicPr>
            <a:picLocks noChangeAspect="1"/>
          </p:cNvPicPr>
          <p:nvPr/>
        </p:nvPicPr>
        <p:blipFill>
          <a:blip r:embed="rId2"/>
          <a:stretch>
            <a:fillRect/>
          </a:stretch>
        </p:blipFill>
        <p:spPr>
          <a:xfrm>
            <a:off x="7107520" y="845637"/>
            <a:ext cx="700610" cy="694368"/>
          </a:xfrm>
          <a:prstGeom prst="rect">
            <a:avLst/>
          </a:prstGeom>
        </p:spPr>
      </p:pic>
      <p:pic>
        <p:nvPicPr>
          <p:cNvPr id="9" name="Image 8"/>
          <p:cNvPicPr>
            <a:picLocks noChangeAspect="1"/>
          </p:cNvPicPr>
          <p:nvPr/>
        </p:nvPicPr>
        <p:blipFill>
          <a:blip r:embed="rId2"/>
          <a:stretch>
            <a:fillRect/>
          </a:stretch>
        </p:blipFill>
        <p:spPr>
          <a:xfrm>
            <a:off x="7107520" y="4268503"/>
            <a:ext cx="700610" cy="694368"/>
          </a:xfrm>
          <a:prstGeom prst="rect">
            <a:avLst/>
          </a:prstGeom>
        </p:spPr>
      </p:pic>
      <p:sp>
        <p:nvSpPr>
          <p:cNvPr id="10" name="Rectangle 9"/>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6600" dirty="0">
                <a:latin typeface="Arial Narrow" panose="020B0606020202030204" pitchFamily="34" charset="0"/>
              </a:rPr>
              <a:t>Jeu pour les élémentaires </a:t>
            </a:r>
            <a:br>
              <a:rPr lang="fr-FR" sz="6600" dirty="0">
                <a:latin typeface="Arial Narrow" panose="020B0606020202030204" pitchFamily="34" charset="0"/>
              </a:rPr>
            </a:br>
            <a:r>
              <a:rPr lang="fr-FR" sz="4800" dirty="0">
                <a:latin typeface="Arial Narrow" panose="020B0606020202030204" pitchFamily="34" charset="0"/>
              </a:rPr>
              <a:t>Comprendre les émissions de gaz à effet de serre des aliments </a:t>
            </a:r>
          </a:p>
        </p:txBody>
      </p:sp>
    </p:spTree>
    <p:extLst>
      <p:ext uri="{BB962C8B-B14F-4D97-AF65-F5344CB8AC3E}">
        <p14:creationId xmlns:p14="http://schemas.microsoft.com/office/powerpoint/2010/main" val="3957229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2951" y="1094645"/>
            <a:ext cx="8980098" cy="5070619"/>
          </a:xfrm>
          <a:prstGeom prst="rect">
            <a:avLst/>
          </a:prstGeom>
        </p:spPr>
        <p:txBody>
          <a:bodyPr wrap="square">
            <a:spAutoFit/>
          </a:bodyPr>
          <a:lstStyle/>
          <a:p>
            <a:r>
              <a:rPr lang="fr-FR" sz="1400" b="1" dirty="0">
                <a:latin typeface="Arial Narrow" panose="020B0606020202030204" pitchFamily="34" charset="0"/>
              </a:rPr>
              <a:t>Impression</a:t>
            </a:r>
          </a:p>
          <a:p>
            <a:r>
              <a:rPr lang="fr-FR" sz="1200" dirty="0">
                <a:latin typeface="Arial Narrow" panose="020B0606020202030204" pitchFamily="34" charset="0"/>
              </a:rPr>
              <a:t>1 imagier par enfant à imprimer en recto-verso sur les bords courts en A4</a:t>
            </a:r>
          </a:p>
          <a:p>
            <a:endParaRPr lang="fr-FR" sz="1400" b="1" dirty="0">
              <a:latin typeface="Arial Narrow" panose="020B0606020202030204" pitchFamily="34" charset="0"/>
            </a:endParaRPr>
          </a:p>
          <a:p>
            <a:r>
              <a:rPr lang="fr-FR" sz="1400" b="1" dirty="0">
                <a:latin typeface="Arial Narrow" panose="020B0606020202030204" pitchFamily="34" charset="0"/>
              </a:rPr>
              <a:t>Matériel</a:t>
            </a:r>
          </a:p>
          <a:p>
            <a:pPr marL="285750" indent="-285750">
              <a:buFont typeface="Arial" panose="020B0604020202020204" pitchFamily="34" charset="0"/>
              <a:buChar char="•"/>
            </a:pPr>
            <a:r>
              <a:rPr lang="fr-FR" sz="1200" dirty="0">
                <a:latin typeface="Arial Narrow" panose="020B0606020202030204" pitchFamily="34" charset="0"/>
              </a:rPr>
              <a:t>1 Renaissance </a:t>
            </a:r>
            <a:r>
              <a:rPr lang="fr-FR" sz="1200" cap="all" dirty="0">
                <a:latin typeface="Arial Narrow" panose="020B0606020202030204" pitchFamily="34" charset="0"/>
              </a:rPr>
              <a:t>é</a:t>
            </a:r>
            <a:r>
              <a:rPr lang="fr-FR" sz="1200" dirty="0">
                <a:latin typeface="Arial Narrow" panose="020B0606020202030204" pitchFamily="34" charset="0"/>
              </a:rPr>
              <a:t>cologique papier (vous pouvez la plastifier avec du film autocollant repositionnable pour livre)</a:t>
            </a:r>
            <a:br>
              <a:rPr lang="fr-FR" sz="1200" dirty="0">
                <a:latin typeface="Arial Narrow" panose="020B0606020202030204" pitchFamily="34" charset="0"/>
              </a:rPr>
            </a:br>
            <a:r>
              <a:rPr lang="fr-FR" sz="1200" dirty="0">
                <a:latin typeface="Arial Narrow" panose="020B0606020202030204" pitchFamily="34" charset="0"/>
              </a:rPr>
              <a:t>plus du gros scotch de peintre pour l’accrocher au mur</a:t>
            </a:r>
          </a:p>
          <a:p>
            <a:pPr marL="285750" indent="-285750">
              <a:buFont typeface="Arial" panose="020B0604020202020204" pitchFamily="34" charset="0"/>
              <a:buChar char="•"/>
            </a:pPr>
            <a:r>
              <a:rPr lang="fr-FR" sz="1200" dirty="0">
                <a:latin typeface="Arial Narrow" panose="020B0606020202030204" pitchFamily="34" charset="0"/>
              </a:rPr>
              <a:t>Les imagiers et du petit scotch de peintre ou de l’adhésif pour coller son dessin sur Renaissance </a:t>
            </a:r>
            <a:r>
              <a:rPr lang="fr-FR" sz="1200" cap="all" dirty="0">
                <a:latin typeface="Arial Narrow" panose="020B0606020202030204" pitchFamily="34" charset="0"/>
              </a:rPr>
              <a:t>é</a:t>
            </a:r>
            <a:r>
              <a:rPr lang="fr-FR" sz="1200" dirty="0">
                <a:latin typeface="Arial Narrow" panose="020B0606020202030204" pitchFamily="34" charset="0"/>
              </a:rPr>
              <a:t>cologique </a:t>
            </a:r>
          </a:p>
          <a:p>
            <a:pPr marL="285750" indent="-285750">
              <a:buFont typeface="Arial" panose="020B0604020202020204" pitchFamily="34" charset="0"/>
              <a:buChar char="•"/>
            </a:pPr>
            <a:r>
              <a:rPr lang="fr-FR" sz="1200" dirty="0">
                <a:latin typeface="Arial Narrow" panose="020B0606020202030204" pitchFamily="34" charset="0"/>
              </a:rPr>
              <a:t>Des feutres</a:t>
            </a:r>
          </a:p>
          <a:p>
            <a:pPr marL="285750" indent="-285750">
              <a:buFont typeface="Arial" panose="020B0604020202020204" pitchFamily="34" charset="0"/>
              <a:buChar char="•"/>
            </a:pPr>
            <a:r>
              <a:rPr lang="fr-FR" sz="1200" dirty="0">
                <a:latin typeface="Arial Narrow" panose="020B0606020202030204" pitchFamily="34" charset="0"/>
              </a:rPr>
              <a:t>Des tables et des chaises pour colorier les imagiers</a:t>
            </a:r>
          </a:p>
          <a:p>
            <a:endParaRPr lang="fr-FR" sz="1200" dirty="0">
              <a:latin typeface="Arial Narrow" panose="020B0606020202030204" pitchFamily="34" charset="0"/>
            </a:endParaRPr>
          </a:p>
          <a:p>
            <a:pPr>
              <a:spcAft>
                <a:spcPts val="300"/>
              </a:spcAft>
            </a:pPr>
            <a:r>
              <a:rPr lang="fr-FR" sz="1400" b="1" dirty="0">
                <a:latin typeface="Arial Narrow" panose="020B0606020202030204" pitchFamily="34" charset="0"/>
              </a:rPr>
              <a:t>Consignes (session de 40 minutes incluant l’arrivée et le départ)</a:t>
            </a:r>
          </a:p>
          <a:p>
            <a:pPr marL="285750" indent="-285750">
              <a:spcAft>
                <a:spcPts val="300"/>
              </a:spcAft>
              <a:buFont typeface="Arial" panose="020B0604020202020204" pitchFamily="34" charset="0"/>
              <a:buChar char="•"/>
            </a:pPr>
            <a:r>
              <a:rPr lang="fr-FR" sz="1200" b="1" dirty="0">
                <a:solidFill>
                  <a:srgbClr val="00B050"/>
                </a:solidFill>
                <a:latin typeface="Arial Narrow" panose="020B0606020202030204" pitchFamily="34" charset="0"/>
              </a:rPr>
              <a:t>5’ </a:t>
            </a:r>
            <a:r>
              <a:rPr lang="fr-FR" sz="1200" dirty="0">
                <a:latin typeface="Arial Narrow" panose="020B0606020202030204" pitchFamily="34" charset="0"/>
              </a:rPr>
              <a:t>Se présenter et présenter Renaissance </a:t>
            </a:r>
            <a:r>
              <a:rPr lang="fr-FR" sz="1200" cap="all" dirty="0">
                <a:latin typeface="Arial Narrow" panose="020B0606020202030204" pitchFamily="34" charset="0"/>
              </a:rPr>
              <a:t>é</a:t>
            </a:r>
            <a:r>
              <a:rPr lang="fr-FR" sz="1200" dirty="0">
                <a:latin typeface="Arial Narrow" panose="020B0606020202030204" pitchFamily="34" charset="0"/>
              </a:rPr>
              <a:t>cologique, en expliquant que c’est un monde idéal où l’on pourrait vivre demain (décrire la ville et la campagne) et leur indiquer qu’on va essayer de découvrir comment les personnes produisent leur nourriture et mangent.</a:t>
            </a:r>
          </a:p>
          <a:p>
            <a:pPr marL="285750" indent="-285750">
              <a:spcAft>
                <a:spcPts val="300"/>
              </a:spcAft>
              <a:buFont typeface="Arial" panose="020B0604020202020204" pitchFamily="34" charset="0"/>
              <a:buChar char="•"/>
            </a:pPr>
            <a:r>
              <a:rPr lang="fr-FR" sz="1200" b="1" dirty="0">
                <a:solidFill>
                  <a:srgbClr val="00B050"/>
                </a:solidFill>
                <a:latin typeface="Arial Narrow" panose="020B0606020202030204" pitchFamily="34" charset="0"/>
              </a:rPr>
              <a:t>10’ </a:t>
            </a:r>
            <a:r>
              <a:rPr lang="fr-FR" sz="1200" dirty="0">
                <a:latin typeface="Arial Narrow" panose="020B0606020202030204" pitchFamily="34" charset="0"/>
              </a:rPr>
              <a:t>Les inviter à découvrir Renaissance </a:t>
            </a:r>
            <a:r>
              <a:rPr lang="fr-FR" sz="1200" cap="all" dirty="0">
                <a:latin typeface="Arial Narrow" panose="020B0606020202030204" pitchFamily="34" charset="0"/>
              </a:rPr>
              <a:t>é</a:t>
            </a:r>
            <a:r>
              <a:rPr lang="fr-FR" sz="1200" dirty="0">
                <a:latin typeface="Arial Narrow" panose="020B0606020202030204" pitchFamily="34" charset="0"/>
              </a:rPr>
              <a:t>cologique en jouant à « où est Charlie ? »</a:t>
            </a:r>
            <a:endParaRPr lang="fr-FR" sz="1200" b="1" dirty="0">
              <a:solidFill>
                <a:schemeClr val="accent2"/>
              </a:solidFill>
              <a:latin typeface="Arial Narrow" panose="020B0606020202030204" pitchFamily="34" charset="0"/>
            </a:endParaRPr>
          </a:p>
          <a:p>
            <a:pPr marL="623888" lvl="1" indent="-166688">
              <a:spcAft>
                <a:spcPts val="300"/>
              </a:spcAft>
              <a:buFont typeface="Arial Narrow" panose="020B0606020202030204" pitchFamily="34" charset="0"/>
              <a:buChar char="–"/>
            </a:pPr>
            <a:r>
              <a:rPr lang="fr-FR" sz="1200" dirty="0">
                <a:latin typeface="Arial Narrow" panose="020B0606020202030204" pitchFamily="34" charset="0"/>
              </a:rPr>
              <a:t>Qui produit de la nourriture ? Réponses : ferme, élevage, pêche, usine agroalimentaire </a:t>
            </a:r>
          </a:p>
          <a:p>
            <a:pPr marL="623888" lvl="1" indent="-166688">
              <a:spcAft>
                <a:spcPts val="300"/>
              </a:spcAft>
              <a:buFont typeface="Arial Narrow" panose="020B0606020202030204" pitchFamily="34" charset="0"/>
              <a:buChar char="–"/>
            </a:pPr>
            <a:r>
              <a:rPr lang="fr-FR" sz="1200" dirty="0">
                <a:latin typeface="Arial Narrow" panose="020B0606020202030204" pitchFamily="34" charset="0"/>
              </a:rPr>
              <a:t>Trouver au moins 3 moyens de vendre de la nourriture ?  Réponse : boulangerie, poissonnier, marché, à la ferme</a:t>
            </a:r>
          </a:p>
          <a:p>
            <a:pPr marL="623888" lvl="1" indent="-166688">
              <a:spcAft>
                <a:spcPts val="300"/>
              </a:spcAft>
              <a:buFont typeface="Arial Narrow" panose="020B0606020202030204" pitchFamily="34" charset="0"/>
              <a:buChar char="–"/>
            </a:pPr>
            <a:r>
              <a:rPr lang="fr-FR" sz="1200" dirty="0">
                <a:latin typeface="Arial Narrow" panose="020B0606020202030204" pitchFamily="34" charset="0"/>
              </a:rPr>
              <a:t>Où peut-on manger ? Réponses : cantine de l’école, restaurant, buffet de la fête, marché, chez soi</a:t>
            </a:r>
          </a:p>
          <a:p>
            <a:pPr lvl="1">
              <a:spcAft>
                <a:spcPts val="300"/>
              </a:spcAft>
            </a:pPr>
            <a:endParaRPr lang="fr-FR" sz="1200" dirty="0">
              <a:latin typeface="Arial Narrow" panose="020B0606020202030204" pitchFamily="34" charset="0"/>
            </a:endParaRPr>
          </a:p>
          <a:p>
            <a:pPr marL="285750" indent="-285750">
              <a:spcAft>
                <a:spcPts val="300"/>
              </a:spcAft>
              <a:buFont typeface="Arial" panose="020B0604020202020204" pitchFamily="34" charset="0"/>
              <a:buChar char="•"/>
            </a:pPr>
            <a:r>
              <a:rPr lang="fr-FR" sz="1200" b="1" dirty="0">
                <a:solidFill>
                  <a:srgbClr val="00B050"/>
                </a:solidFill>
                <a:latin typeface="Arial Narrow" panose="020B0606020202030204" pitchFamily="34" charset="0"/>
              </a:rPr>
              <a:t>10’ </a:t>
            </a:r>
            <a:r>
              <a:rPr lang="fr-FR" sz="1200" dirty="0">
                <a:latin typeface="Arial Narrow" panose="020B0606020202030204" pitchFamily="34" charset="0"/>
              </a:rPr>
              <a:t>Chaque enfant choisit une image, colorie les différents moyens de cultiver, faire ses courses et manger, puis va l’accrocher sur le dessin correspondant</a:t>
            </a:r>
          </a:p>
          <a:p>
            <a:pPr marL="285750" indent="-285750">
              <a:spcAft>
                <a:spcPts val="300"/>
              </a:spcAft>
              <a:buFont typeface="Arial" panose="020B0604020202020204" pitchFamily="34" charset="0"/>
              <a:buChar char="•"/>
            </a:pPr>
            <a:endParaRPr lang="fr-FR" sz="1200" dirty="0">
              <a:latin typeface="Arial Narrow" panose="020B0606020202030204" pitchFamily="34" charset="0"/>
            </a:endParaRPr>
          </a:p>
          <a:p>
            <a:pPr marL="285750" indent="-285750">
              <a:spcAft>
                <a:spcPts val="300"/>
              </a:spcAft>
              <a:buFont typeface="Arial" panose="020B0604020202020204" pitchFamily="34" charset="0"/>
              <a:buChar char="•"/>
            </a:pPr>
            <a:r>
              <a:rPr lang="fr-FR" sz="1200" b="1" dirty="0">
                <a:solidFill>
                  <a:srgbClr val="00B050"/>
                </a:solidFill>
                <a:latin typeface="Arial Narrow" panose="020B0606020202030204" pitchFamily="34" charset="0"/>
              </a:rPr>
              <a:t>10’ </a:t>
            </a:r>
            <a:r>
              <a:rPr lang="fr-FR" sz="1200" dirty="0">
                <a:latin typeface="Arial Narrow" panose="020B0606020202030204" pitchFamily="34" charset="0"/>
              </a:rPr>
              <a:t>En groupe : </a:t>
            </a:r>
          </a:p>
          <a:p>
            <a:pPr marL="742950" lvl="1" indent="-285750">
              <a:spcAft>
                <a:spcPts val="300"/>
              </a:spcAft>
              <a:buFont typeface="Arial" panose="020B0604020202020204" pitchFamily="34" charset="0"/>
              <a:buChar char="•"/>
            </a:pPr>
            <a:r>
              <a:rPr lang="fr-FR" sz="1200" dirty="0">
                <a:latin typeface="Arial Narrow" panose="020B0606020202030204" pitchFamily="34" charset="0"/>
              </a:rPr>
              <a:t>Choisir un personnage et imaginer ce qu’il a mangé à midi et comment cela est arrivé dans son assiette</a:t>
            </a:r>
          </a:p>
          <a:p>
            <a:pPr marL="742950" lvl="1" indent="-285750">
              <a:spcAft>
                <a:spcPts val="300"/>
              </a:spcAft>
              <a:buFont typeface="Arial" panose="020B0604020202020204" pitchFamily="34" charset="0"/>
              <a:buChar char="•"/>
            </a:pPr>
            <a:r>
              <a:rPr lang="fr-FR" sz="1200" dirty="0">
                <a:latin typeface="Arial Narrow" panose="020B0606020202030204" pitchFamily="34" charset="0"/>
              </a:rPr>
              <a:t>Demander aux enfants de citer d’un plat sans viande qu’ils ont apprécié.</a:t>
            </a:r>
          </a:p>
        </p:txBody>
      </p:sp>
      <p:sp>
        <p:nvSpPr>
          <p:cNvPr id="3" name="Rectangle 2"/>
          <p:cNvSpPr/>
          <p:nvPr/>
        </p:nvSpPr>
        <p:spPr>
          <a:xfrm>
            <a:off x="0" y="0"/>
            <a:ext cx="9906000" cy="8447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800" dirty="0">
                <a:latin typeface="Arial Narrow" panose="020B0606020202030204" pitchFamily="34" charset="0"/>
              </a:rPr>
              <a:t>Propositions d’atelier pour les maternelles</a:t>
            </a:r>
          </a:p>
        </p:txBody>
      </p:sp>
    </p:spTree>
    <p:extLst>
      <p:ext uri="{BB962C8B-B14F-4D97-AF65-F5344CB8AC3E}">
        <p14:creationId xmlns:p14="http://schemas.microsoft.com/office/powerpoint/2010/main" val="1401917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dessin humoristique, conception&#10;&#10;Le contenu généré par l’IA peut être incorrect.">
            <a:extLst>
              <a:ext uri="{FF2B5EF4-FFF2-40B4-BE49-F238E27FC236}">
                <a16:creationId xmlns:a16="http://schemas.microsoft.com/office/drawing/2014/main" id="{162CBA6A-0CA3-CBA1-2CCA-DE29B9DDFC15}"/>
              </a:ext>
            </a:extLst>
          </p:cNvPr>
          <p:cNvPicPr>
            <a:picLocks noChangeAspect="1"/>
          </p:cNvPicPr>
          <p:nvPr/>
        </p:nvPicPr>
        <p:blipFill>
          <a:blip r:embed="rId2"/>
          <a:stretch>
            <a:fillRect/>
          </a:stretch>
        </p:blipFill>
        <p:spPr>
          <a:xfrm>
            <a:off x="100314" y="0"/>
            <a:ext cx="9705372" cy="6858000"/>
          </a:xfrm>
          <a:prstGeom prst="rect">
            <a:avLst/>
          </a:prstGeom>
        </p:spPr>
      </p:pic>
      <p:sp>
        <p:nvSpPr>
          <p:cNvPr id="2" name="ZoneTexte 1">
            <a:extLst>
              <a:ext uri="{FF2B5EF4-FFF2-40B4-BE49-F238E27FC236}">
                <a16:creationId xmlns:a16="http://schemas.microsoft.com/office/drawing/2014/main" id="{4198E3CE-9FD4-2D22-2AB8-A941F0DCAEF0}"/>
              </a:ext>
            </a:extLst>
          </p:cNvPr>
          <p:cNvSpPr txBox="1"/>
          <p:nvPr/>
        </p:nvSpPr>
        <p:spPr>
          <a:xfrm>
            <a:off x="205483" y="143838"/>
            <a:ext cx="6231706" cy="369332"/>
          </a:xfrm>
          <a:prstGeom prst="rect">
            <a:avLst/>
          </a:prstGeom>
          <a:noFill/>
        </p:spPr>
        <p:txBody>
          <a:bodyPr wrap="none" rtlCol="0">
            <a:spAutoFit/>
          </a:bodyPr>
          <a:lstStyle/>
          <a:p>
            <a:r>
              <a:rPr lang="fr-FR" dirty="0"/>
              <a:t>Jeu à imprimer en recto-verso en retournant sur les bords courts</a:t>
            </a:r>
          </a:p>
        </p:txBody>
      </p:sp>
    </p:spTree>
    <p:extLst>
      <p:ext uri="{BB962C8B-B14F-4D97-AF65-F5344CB8AC3E}">
        <p14:creationId xmlns:p14="http://schemas.microsoft.com/office/powerpoint/2010/main" val="2588335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graphisme, dessin humoristique, Graphique&#10;&#10;Le contenu généré par l’IA peut être incorrect.">
            <a:extLst>
              <a:ext uri="{FF2B5EF4-FFF2-40B4-BE49-F238E27FC236}">
                <a16:creationId xmlns:a16="http://schemas.microsoft.com/office/drawing/2014/main" id="{1A56F138-ACED-656B-2FE9-B30559F1CF89}"/>
              </a:ext>
            </a:extLst>
          </p:cNvPr>
          <p:cNvPicPr>
            <a:picLocks noChangeAspect="1"/>
          </p:cNvPicPr>
          <p:nvPr/>
        </p:nvPicPr>
        <p:blipFill>
          <a:blip r:embed="rId2"/>
          <a:stretch>
            <a:fillRect/>
          </a:stretch>
        </p:blipFill>
        <p:spPr>
          <a:xfrm>
            <a:off x="110024" y="0"/>
            <a:ext cx="9685952" cy="6858000"/>
          </a:xfrm>
          <a:prstGeom prst="rect">
            <a:avLst/>
          </a:prstGeom>
        </p:spPr>
      </p:pic>
    </p:spTree>
    <p:extLst>
      <p:ext uri="{BB962C8B-B14F-4D97-AF65-F5344CB8AC3E}">
        <p14:creationId xmlns:p14="http://schemas.microsoft.com/office/powerpoint/2010/main" val="22249928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rte de visite, logo, conception&#10;&#10;Le contenu généré par l’IA peut être incorrect.">
            <a:extLst>
              <a:ext uri="{FF2B5EF4-FFF2-40B4-BE49-F238E27FC236}">
                <a16:creationId xmlns:a16="http://schemas.microsoft.com/office/drawing/2014/main" id="{6C3F54F6-D07D-BDD6-BF31-A4360D6EDE93}"/>
              </a:ext>
            </a:extLst>
          </p:cNvPr>
          <p:cNvPicPr>
            <a:picLocks noChangeAspect="1"/>
          </p:cNvPicPr>
          <p:nvPr/>
        </p:nvPicPr>
        <p:blipFill>
          <a:blip r:embed="rId2"/>
          <a:stretch>
            <a:fillRect/>
          </a:stretch>
        </p:blipFill>
        <p:spPr>
          <a:xfrm>
            <a:off x="95973" y="0"/>
            <a:ext cx="9714054" cy="6858000"/>
          </a:xfrm>
          <a:prstGeom prst="rect">
            <a:avLst/>
          </a:prstGeom>
        </p:spPr>
      </p:pic>
    </p:spTree>
    <p:extLst>
      <p:ext uri="{BB962C8B-B14F-4D97-AF65-F5344CB8AC3E}">
        <p14:creationId xmlns:p14="http://schemas.microsoft.com/office/powerpoint/2010/main" val="2575242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onception&#10;&#10;Le contenu généré par l’IA peut être incorrect.">
            <a:extLst>
              <a:ext uri="{FF2B5EF4-FFF2-40B4-BE49-F238E27FC236}">
                <a16:creationId xmlns:a16="http://schemas.microsoft.com/office/drawing/2014/main" id="{86624369-AD4D-0E78-877C-A677E7ADFDD8}"/>
              </a:ext>
            </a:extLst>
          </p:cNvPr>
          <p:cNvPicPr>
            <a:picLocks noChangeAspect="1"/>
          </p:cNvPicPr>
          <p:nvPr/>
        </p:nvPicPr>
        <p:blipFill>
          <a:blip r:embed="rId2"/>
          <a:stretch>
            <a:fillRect/>
          </a:stretch>
        </p:blipFill>
        <p:spPr>
          <a:xfrm>
            <a:off x="79294" y="0"/>
            <a:ext cx="9747411" cy="6858000"/>
          </a:xfrm>
          <a:prstGeom prst="rect">
            <a:avLst/>
          </a:prstGeom>
        </p:spPr>
      </p:pic>
      <p:sp>
        <p:nvSpPr>
          <p:cNvPr id="6" name="ZoneTexte 5">
            <a:extLst>
              <a:ext uri="{FF2B5EF4-FFF2-40B4-BE49-F238E27FC236}">
                <a16:creationId xmlns:a16="http://schemas.microsoft.com/office/drawing/2014/main" id="{37017811-DCA2-8AD7-73D1-2F30C36F521B}"/>
              </a:ext>
            </a:extLst>
          </p:cNvPr>
          <p:cNvSpPr txBox="1"/>
          <p:nvPr/>
        </p:nvSpPr>
        <p:spPr>
          <a:xfrm>
            <a:off x="892499" y="680861"/>
            <a:ext cx="3532094" cy="1600438"/>
          </a:xfrm>
          <a:prstGeom prst="rect">
            <a:avLst/>
          </a:prstGeom>
          <a:noFill/>
        </p:spPr>
        <p:txBody>
          <a:bodyPr wrap="square" rtlCol="0">
            <a:spAutoFit/>
          </a:bodyPr>
          <a:lstStyle/>
          <a:p>
            <a:r>
              <a:rPr lang="fr-FR" sz="1400" dirty="0"/>
              <a:t>Ce jeu existe aussi en format pour imprimeur. </a:t>
            </a:r>
            <a:br>
              <a:rPr lang="fr-FR" sz="1400" dirty="0"/>
            </a:br>
            <a:r>
              <a:rPr lang="fr-FR" sz="1400" dirty="0"/>
              <a:t>À télécharger sur nature en jeux</a:t>
            </a:r>
          </a:p>
          <a:p>
            <a:r>
              <a:rPr lang="fr-FR" sz="1400" dirty="0">
                <a:hlinkClick r:id="rId3"/>
              </a:rPr>
              <a:t>https://nature-en-jeux.montpellier3m.fr/</a:t>
            </a:r>
            <a:endParaRPr lang="fr-FR" sz="1400" dirty="0"/>
          </a:p>
          <a:p>
            <a:endParaRPr lang="fr-FR" sz="1400" dirty="0"/>
          </a:p>
          <a:p>
            <a:r>
              <a:rPr lang="fr-FR" sz="1400" dirty="0"/>
              <a:t>Si vous avez des questions contactez :  </a:t>
            </a:r>
            <a:r>
              <a:rPr lang="fr-FR" sz="1400" dirty="0" err="1"/>
              <a:t>outilspedagogiques.transitionecologique</a:t>
            </a:r>
            <a:br>
              <a:rPr lang="fr-FR" sz="1400" dirty="0"/>
            </a:br>
            <a:r>
              <a:rPr lang="fr-FR" sz="1400" dirty="0"/>
              <a:t>@montpellier.fr </a:t>
            </a:r>
          </a:p>
        </p:txBody>
      </p:sp>
    </p:spTree>
    <p:extLst>
      <p:ext uri="{BB962C8B-B14F-4D97-AF65-F5344CB8AC3E}">
        <p14:creationId xmlns:p14="http://schemas.microsoft.com/office/powerpoint/2010/main" val="1610316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2397" y="2496270"/>
            <a:ext cx="9525547" cy="4001095"/>
          </a:xfrm>
          <a:prstGeom prst="rect">
            <a:avLst/>
          </a:prstGeom>
        </p:spPr>
        <p:txBody>
          <a:bodyPr wrap="square">
            <a:spAutoFit/>
          </a:bodyPr>
          <a:lstStyle/>
          <a:p>
            <a:pPr>
              <a:spcAft>
                <a:spcPts val="600"/>
              </a:spcAft>
            </a:pPr>
            <a:r>
              <a:rPr lang="fr-FR" sz="1400" b="1" dirty="0">
                <a:latin typeface="Arial Narrow" panose="020B0606020202030204" pitchFamily="34" charset="0"/>
              </a:rPr>
              <a:t>Consignes (session de 1h minimum)</a:t>
            </a:r>
          </a:p>
          <a:p>
            <a:pPr marL="182563" indent="-182563">
              <a:buFont typeface="Arial" panose="020B0604020202020204" pitchFamily="34" charset="0"/>
              <a:buChar char="•"/>
            </a:pPr>
            <a:r>
              <a:rPr lang="fr-FR" sz="1100" b="1" dirty="0">
                <a:solidFill>
                  <a:srgbClr val="00B050"/>
                </a:solidFill>
                <a:latin typeface="Arial Narrow" panose="020B0606020202030204" pitchFamily="34" charset="0"/>
              </a:rPr>
              <a:t>10’ Expliquer le réchauffement climatique à l’aide de cette vidéo </a:t>
            </a:r>
            <a:r>
              <a:rPr lang="fr-FR" sz="1100" dirty="0">
                <a:latin typeface="Arial Narrow" panose="020B0606020202030204" pitchFamily="34" charset="0"/>
                <a:hlinkClick r:id="rId2"/>
              </a:rPr>
              <a:t>https://www.youtube.com/watch?v=BWmoEXCCraM</a:t>
            </a:r>
            <a:br>
              <a:rPr lang="fr-FR" sz="1100" dirty="0">
                <a:latin typeface="Arial Narrow" panose="020B0606020202030204" pitchFamily="34" charset="0"/>
              </a:rPr>
            </a:br>
            <a:endParaRPr lang="fr-FR" sz="1100" b="1" dirty="0">
              <a:solidFill>
                <a:schemeClr val="accent2"/>
              </a:solidFill>
              <a:latin typeface="Arial Narrow" panose="020B0606020202030204" pitchFamily="34" charset="0"/>
            </a:endParaRPr>
          </a:p>
          <a:p>
            <a:pPr marL="182563" indent="-182563">
              <a:buFont typeface="Arial" panose="020B0604020202020204" pitchFamily="34" charset="0"/>
              <a:buChar char="•"/>
            </a:pPr>
            <a:r>
              <a:rPr lang="fr-FR" sz="1100" b="1" dirty="0">
                <a:solidFill>
                  <a:srgbClr val="00B050"/>
                </a:solidFill>
                <a:latin typeface="Arial Narrow" panose="020B0606020202030204" pitchFamily="34" charset="0"/>
              </a:rPr>
              <a:t>10’ Jeu émissions de gaz à effet de serre des aliments </a:t>
            </a:r>
            <a:r>
              <a:rPr lang="fr-FR" sz="1100" dirty="0">
                <a:latin typeface="Arial Narrow" panose="020B0606020202030204" pitchFamily="34" charset="0"/>
              </a:rPr>
              <a:t>par sous-groupes de 3-4 enfants</a:t>
            </a:r>
          </a:p>
          <a:p>
            <a:pPr marL="627063" lvl="1" indent="-169863">
              <a:buFont typeface="Arial" panose="020B0604020202020204" pitchFamily="34" charset="0"/>
              <a:buChar char="•"/>
            </a:pPr>
            <a:r>
              <a:rPr lang="fr-FR" sz="1100" dirty="0">
                <a:latin typeface="Arial Narrow" panose="020B0606020202030204" pitchFamily="34" charset="0"/>
              </a:rPr>
              <a:t>S’ils ne connaissent pas le sujet, classer les cartes avec le résultat visible.</a:t>
            </a:r>
          </a:p>
          <a:p>
            <a:pPr marL="627063" lvl="1" indent="-169863">
              <a:buFont typeface="Arial" panose="020B0604020202020204" pitchFamily="34" charset="0"/>
              <a:buChar char="•"/>
            </a:pPr>
            <a:r>
              <a:rPr lang="fr-FR" sz="1100" dirty="0">
                <a:latin typeface="Arial Narrow" panose="020B0606020202030204" pitchFamily="34" charset="0"/>
              </a:rPr>
              <a:t>S’ils ont quelques notions, classer côté gris, puis les retourner pour vérifier</a:t>
            </a:r>
          </a:p>
          <a:p>
            <a:pPr marL="627063" lvl="1" indent="-169863">
              <a:spcAft>
                <a:spcPts val="600"/>
              </a:spcAft>
              <a:buFont typeface="Arial" panose="020B0604020202020204" pitchFamily="34" charset="0"/>
              <a:buChar char="•"/>
            </a:pPr>
            <a:r>
              <a:rPr lang="fr-FR" sz="1100" dirty="0">
                <a:latin typeface="Arial Narrow" panose="020B0606020202030204" pitchFamily="34" charset="0"/>
              </a:rPr>
              <a:t>Donner des explications en groupe à l’aide de la fiche</a:t>
            </a:r>
            <a:endParaRPr lang="fr-FR" sz="1100" b="1" dirty="0">
              <a:solidFill>
                <a:schemeClr val="accent2"/>
              </a:solidFill>
              <a:latin typeface="Arial Narrow" panose="020B0606020202030204" pitchFamily="34" charset="0"/>
            </a:endParaRPr>
          </a:p>
          <a:p>
            <a:pPr marL="182563" indent="-182563">
              <a:buFont typeface="Arial" panose="020B0604020202020204" pitchFamily="34" charset="0"/>
              <a:buChar char="•"/>
            </a:pPr>
            <a:r>
              <a:rPr lang="fr-FR" sz="1100" b="1" dirty="0">
                <a:solidFill>
                  <a:srgbClr val="00B050"/>
                </a:solidFill>
                <a:latin typeface="Arial Narrow" panose="020B0606020202030204" pitchFamily="34" charset="0"/>
              </a:rPr>
              <a:t>10’ </a:t>
            </a:r>
            <a:r>
              <a:rPr lang="fr-FR" sz="1100" dirty="0">
                <a:latin typeface="Arial Narrow" panose="020B0606020202030204" pitchFamily="34" charset="0"/>
              </a:rPr>
              <a:t>Présenter </a:t>
            </a:r>
            <a:r>
              <a:rPr lang="fr-FR" sz="1100" b="1" dirty="0">
                <a:solidFill>
                  <a:srgbClr val="00B050"/>
                </a:solidFill>
                <a:latin typeface="Arial Narrow" panose="020B0606020202030204" pitchFamily="34" charset="0"/>
              </a:rPr>
              <a:t>Renaissance </a:t>
            </a:r>
            <a:r>
              <a:rPr lang="fr-FR" sz="1100" b="1" cap="all" dirty="0">
                <a:solidFill>
                  <a:srgbClr val="00B050"/>
                </a:solidFill>
                <a:latin typeface="Arial Narrow" panose="020B0606020202030204" pitchFamily="34" charset="0"/>
              </a:rPr>
              <a:t>é</a:t>
            </a:r>
            <a:r>
              <a:rPr lang="fr-FR" sz="1100" b="1" dirty="0">
                <a:solidFill>
                  <a:srgbClr val="00B050"/>
                </a:solidFill>
                <a:latin typeface="Arial Narrow" panose="020B0606020202030204" pitchFamily="34" charset="0"/>
              </a:rPr>
              <a:t>cologique </a:t>
            </a:r>
            <a:r>
              <a:rPr lang="fr-FR" sz="1100" dirty="0">
                <a:latin typeface="Arial Narrow" panose="020B0606020202030204" pitchFamily="34" charset="0"/>
              </a:rPr>
              <a:t>en expliquant que c’est un monde écologique, solidaire, où l’on pourrait vivre demain, en harmonie avec la nature et avec un climat stable et leur indiquer qu’on va essayer de découvrir comment les personnes cultivent et mangent </a:t>
            </a:r>
          </a:p>
          <a:p>
            <a:pPr marL="639763" lvl="1" indent="-182563">
              <a:buFont typeface="Arial" panose="020B0604020202020204" pitchFamily="34" charset="0"/>
              <a:buChar char="•"/>
            </a:pPr>
            <a:r>
              <a:rPr lang="fr-FR" sz="1100" dirty="0">
                <a:latin typeface="Arial Narrow" panose="020B0606020202030204" pitchFamily="34" charset="0"/>
              </a:rPr>
              <a:t>Les inviter à découvrir Renaissance </a:t>
            </a:r>
            <a:r>
              <a:rPr lang="fr-FR" sz="1100" cap="all" dirty="0">
                <a:latin typeface="Arial Narrow" panose="020B0606020202030204" pitchFamily="34" charset="0"/>
              </a:rPr>
              <a:t>é</a:t>
            </a:r>
            <a:r>
              <a:rPr lang="fr-FR" sz="1100" dirty="0">
                <a:latin typeface="Arial Narrow" panose="020B0606020202030204" pitchFamily="34" charset="0"/>
              </a:rPr>
              <a:t>cologique en jouant à « où est Charlie ? » quelques exemples de questions</a:t>
            </a:r>
            <a:endParaRPr lang="fr-FR" sz="1100" b="1" dirty="0">
              <a:solidFill>
                <a:schemeClr val="accent2"/>
              </a:solidFill>
              <a:latin typeface="Arial Narrow" panose="020B0606020202030204" pitchFamily="34" charset="0"/>
            </a:endParaRPr>
          </a:p>
          <a:p>
            <a:pPr marL="1085850" lvl="2" indent="-171450">
              <a:buFont typeface="Arial Narrow" panose="020B0606020202030204" pitchFamily="34" charset="0"/>
              <a:buChar char="–"/>
            </a:pPr>
            <a:r>
              <a:rPr lang="fr-FR" sz="1100" dirty="0">
                <a:latin typeface="Arial Narrow" panose="020B0606020202030204" pitchFamily="34" charset="0"/>
              </a:rPr>
              <a:t>Qui produit de la nourriture ? Réponses : ferme, élevage, pêche, usine agroalimentaire </a:t>
            </a:r>
          </a:p>
          <a:p>
            <a:pPr marL="1085850" lvl="2" indent="-171450">
              <a:buFont typeface="Arial Narrow" panose="020B0606020202030204" pitchFamily="34" charset="0"/>
              <a:buChar char="–"/>
            </a:pPr>
            <a:r>
              <a:rPr lang="fr-FR" sz="1100" dirty="0">
                <a:latin typeface="Arial Narrow" panose="020B0606020202030204" pitchFamily="34" charset="0"/>
              </a:rPr>
              <a:t>Trouver au moins 3 moyens de vendre de la nourriture. Réponses : boulangerie, poissonnier, marché, à la ferme</a:t>
            </a:r>
          </a:p>
          <a:p>
            <a:pPr marL="1085850" lvl="2" indent="-171450">
              <a:buFont typeface="Arial Narrow" panose="020B0606020202030204" pitchFamily="34" charset="0"/>
              <a:buChar char="–"/>
            </a:pPr>
            <a:r>
              <a:rPr lang="fr-FR" sz="1100" dirty="0">
                <a:latin typeface="Arial Narrow" panose="020B0606020202030204" pitchFamily="34" charset="0"/>
              </a:rPr>
              <a:t>Où peut-on manger ? Réponses : cantine de l’école, restaurant, buffet à la fête, marché, chez soi</a:t>
            </a:r>
          </a:p>
          <a:p>
            <a:pPr marL="627063" lvl="1" indent="-169863">
              <a:spcAft>
                <a:spcPts val="600"/>
              </a:spcAft>
              <a:buFont typeface="Arial" panose="020B0604020202020204" pitchFamily="34" charset="0"/>
              <a:buChar char="•"/>
            </a:pPr>
            <a:r>
              <a:rPr lang="fr-FR" sz="1100" dirty="0">
                <a:latin typeface="Arial Narrow" panose="020B0606020202030204" pitchFamily="34" charset="0"/>
              </a:rPr>
              <a:t>Chaque enfant écrit son prénom sur un post-it et le colle sur un élément lié à l’alimentation ou l’agriculture qu’il apprécie.</a:t>
            </a:r>
          </a:p>
          <a:p>
            <a:pPr marL="285750" indent="-285750">
              <a:spcAft>
                <a:spcPts val="600"/>
              </a:spcAft>
              <a:buFont typeface="Arial" panose="020B0604020202020204" pitchFamily="34" charset="0"/>
              <a:buChar char="•"/>
            </a:pPr>
            <a:r>
              <a:rPr lang="fr-FR" sz="1100" b="1" dirty="0">
                <a:solidFill>
                  <a:srgbClr val="00B050"/>
                </a:solidFill>
                <a:latin typeface="Arial Narrow" panose="020B0606020202030204" pitchFamily="34" charset="0"/>
              </a:rPr>
              <a:t>10’ Chaque enfant choisit une image</a:t>
            </a:r>
            <a:r>
              <a:rPr lang="fr-FR" sz="1100" dirty="0">
                <a:latin typeface="Arial Narrow" panose="020B0606020202030204" pitchFamily="34" charset="0"/>
              </a:rPr>
              <a:t>, colorie les différents moyens de cultiver, faire ses courses et manger, puis l’accroche à son emplacement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a:t>
            </a:r>
          </a:p>
          <a:p>
            <a:pPr marL="285750" indent="-285750">
              <a:buFont typeface="Arial" panose="020B0604020202020204" pitchFamily="34" charset="0"/>
              <a:buChar char="•"/>
            </a:pPr>
            <a:r>
              <a:rPr lang="fr-FR" sz="1100" b="1" dirty="0">
                <a:solidFill>
                  <a:srgbClr val="00B050"/>
                </a:solidFill>
                <a:latin typeface="Arial Narrow" panose="020B0606020202030204" pitchFamily="34" charset="0"/>
              </a:rPr>
              <a:t>10’ Séquence de clôture en groupe : </a:t>
            </a:r>
          </a:p>
          <a:p>
            <a:pPr marL="623888" lvl="1" indent="-166688">
              <a:buFont typeface="Arial Narrow" panose="020B0606020202030204" pitchFamily="34" charset="0"/>
              <a:buChar char="–"/>
            </a:pPr>
            <a:r>
              <a:rPr lang="fr-FR" sz="1100" dirty="0">
                <a:latin typeface="Arial Narrow" panose="020B0606020202030204" pitchFamily="34" charset="0"/>
              </a:rPr>
              <a:t>Avec les CM2 présenter les cartes prospectives.</a:t>
            </a:r>
          </a:p>
          <a:p>
            <a:pPr marL="623888" lvl="1" indent="-166688">
              <a:buFont typeface="Arial Narrow" panose="020B0606020202030204" pitchFamily="34" charset="0"/>
              <a:buChar char="–"/>
            </a:pPr>
            <a:r>
              <a:rPr lang="fr-FR" sz="1100" dirty="0">
                <a:latin typeface="Arial Narrow" panose="020B0606020202030204" pitchFamily="34" charset="0"/>
              </a:rPr>
              <a:t>Choisir ensemble un personnage et imaginer son repas et comment c’est arrivé dans son assiette. Aborder les cultures, l’élevage (déforestation), la pêche et la préservation de la biodiversité (poisson, bœuf et forêt amazonienne), le besoin en eau, l’adaptation au changement climatique des cultures, le transport des denrées alimentaires (pas d’avion &gt; bateau, remorque, </a:t>
            </a:r>
            <a:r>
              <a:rPr lang="fr-FR" sz="1100" dirty="0" err="1">
                <a:latin typeface="Arial Narrow" panose="020B0606020202030204" pitchFamily="34" charset="0"/>
              </a:rPr>
              <a:t>cyclologistique</a:t>
            </a:r>
            <a:r>
              <a:rPr lang="fr-FR" sz="1100" dirty="0">
                <a:latin typeface="Arial Narrow" panose="020B0606020202030204" pitchFamily="34" charset="0"/>
              </a:rPr>
              <a:t>), leur conservation (chambre froide), transformation (usine agroalimentaire), commercialisation, cuisson (four solaire), gaspillage alimentaire, utilisation des biodéchets (compostage, fumier, énergie avec la méthanisation)</a:t>
            </a:r>
          </a:p>
        </p:txBody>
      </p:sp>
      <p:sp>
        <p:nvSpPr>
          <p:cNvPr id="3" name="Rectangle 2"/>
          <p:cNvSpPr/>
          <p:nvPr/>
        </p:nvSpPr>
        <p:spPr>
          <a:xfrm>
            <a:off x="0" y="0"/>
            <a:ext cx="9906000" cy="8447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800" dirty="0">
                <a:latin typeface="Arial Narrow" panose="020B0606020202030204" pitchFamily="34" charset="0"/>
              </a:rPr>
              <a:t>Propositions d’atelier pour les élémentaires</a:t>
            </a:r>
          </a:p>
        </p:txBody>
      </p:sp>
      <p:sp>
        <p:nvSpPr>
          <p:cNvPr id="4" name="Rectangle 3"/>
          <p:cNvSpPr/>
          <p:nvPr/>
        </p:nvSpPr>
        <p:spPr>
          <a:xfrm>
            <a:off x="4732445" y="1032675"/>
            <a:ext cx="4771151" cy="1661993"/>
          </a:xfrm>
          <a:prstGeom prst="rect">
            <a:avLst/>
          </a:prstGeom>
        </p:spPr>
        <p:txBody>
          <a:bodyPr wrap="square">
            <a:spAutoFit/>
          </a:bodyPr>
          <a:lstStyle/>
          <a:p>
            <a:r>
              <a:rPr lang="fr-FR" sz="1400" b="1" dirty="0">
                <a:latin typeface="Arial Narrow" panose="020B0606020202030204" pitchFamily="34" charset="0"/>
              </a:rPr>
              <a:t>Matériel :</a:t>
            </a:r>
          </a:p>
          <a:p>
            <a:pPr marL="171450" indent="-171450">
              <a:buFont typeface="Arial" panose="020B0604020202020204" pitchFamily="34" charset="0"/>
              <a:buChar char="•"/>
            </a:pPr>
            <a:r>
              <a:rPr lang="fr-FR" sz="1100" dirty="0">
                <a:latin typeface="Arial Narrow" panose="020B0606020202030204" pitchFamily="34" charset="0"/>
              </a:rPr>
              <a:t>1 Renaissance </a:t>
            </a:r>
            <a:r>
              <a:rPr lang="fr-FR" sz="1100" cap="all" dirty="0">
                <a:latin typeface="Arial Narrow" panose="020B0606020202030204" pitchFamily="34" charset="0"/>
              </a:rPr>
              <a:t>é</a:t>
            </a:r>
            <a:r>
              <a:rPr lang="fr-FR" sz="1100" dirty="0">
                <a:latin typeface="Arial Narrow" panose="020B0606020202030204" pitchFamily="34" charset="0"/>
              </a:rPr>
              <a:t>cologique papier (vous pouvez la plastifier)</a:t>
            </a:r>
            <a:br>
              <a:rPr lang="fr-FR" sz="1100" dirty="0">
                <a:latin typeface="Arial Narrow" panose="020B0606020202030204" pitchFamily="34" charset="0"/>
              </a:rPr>
            </a:br>
            <a:r>
              <a:rPr lang="fr-FR" sz="1100" dirty="0">
                <a:latin typeface="Arial Narrow" panose="020B0606020202030204" pitchFamily="34" charset="0"/>
              </a:rPr>
              <a:t>plus du gros scotch de peintre pour l’accrocher sur le mur</a:t>
            </a:r>
          </a:p>
          <a:p>
            <a:pPr marL="171450" indent="-171450">
              <a:buFont typeface="Arial" panose="020B0604020202020204" pitchFamily="34" charset="0"/>
              <a:buChar char="•"/>
            </a:pPr>
            <a:r>
              <a:rPr lang="fr-FR" sz="1100" dirty="0">
                <a:latin typeface="Arial Narrow" panose="020B0606020202030204" pitchFamily="34" charset="0"/>
              </a:rPr>
              <a:t>Les cartes chantiers et prospectives</a:t>
            </a:r>
          </a:p>
          <a:p>
            <a:pPr marL="171450" indent="-171450">
              <a:buFont typeface="Arial" panose="020B0604020202020204" pitchFamily="34" charset="0"/>
              <a:buChar char="•"/>
            </a:pPr>
            <a:r>
              <a:rPr lang="fr-FR" sz="1100" dirty="0">
                <a:latin typeface="Arial Narrow" panose="020B0606020202030204" pitchFamily="34" charset="0"/>
              </a:rPr>
              <a:t>du petit scotch de peintre ou de l’adhésif pour accrocher sur Renaissance </a:t>
            </a:r>
            <a:r>
              <a:rPr lang="fr-FR" sz="1100" cap="all" dirty="0">
                <a:latin typeface="Arial Narrow" panose="020B0606020202030204" pitchFamily="34" charset="0"/>
              </a:rPr>
              <a:t>é</a:t>
            </a:r>
            <a:r>
              <a:rPr lang="fr-FR" sz="1100" dirty="0">
                <a:latin typeface="Arial Narrow" panose="020B0606020202030204" pitchFamily="34" charset="0"/>
              </a:rPr>
              <a:t>cologique les cartes chantiers, prospectives, et l’imagier</a:t>
            </a:r>
          </a:p>
          <a:p>
            <a:pPr marL="171450" indent="-171450">
              <a:buFont typeface="Arial" panose="020B0604020202020204" pitchFamily="34" charset="0"/>
              <a:buChar char="•"/>
            </a:pPr>
            <a:r>
              <a:rPr lang="fr-FR" sz="1100" dirty="0">
                <a:latin typeface="Arial Narrow" panose="020B0606020202030204" pitchFamily="34" charset="0"/>
              </a:rPr>
              <a:t>Plusieurs jeux émissions de gaz à effet de serre</a:t>
            </a:r>
          </a:p>
          <a:p>
            <a:pPr marL="171450" indent="-171450">
              <a:buFont typeface="Arial" panose="020B0604020202020204" pitchFamily="34" charset="0"/>
              <a:buChar char="•"/>
            </a:pPr>
            <a:r>
              <a:rPr lang="fr-FR" sz="1100" dirty="0">
                <a:latin typeface="Arial Narrow" panose="020B0606020202030204" pitchFamily="34" charset="0"/>
              </a:rPr>
              <a:t>Des feutres, des post-</a:t>
            </a:r>
            <a:r>
              <a:rPr lang="fr-FR" sz="1100" dirty="0" err="1">
                <a:latin typeface="Arial Narrow" panose="020B0606020202030204" pitchFamily="34" charset="0"/>
              </a:rPr>
              <a:t>its</a:t>
            </a:r>
            <a:endParaRPr lang="fr-FR" sz="1100" dirty="0">
              <a:latin typeface="Arial Narrow" panose="020B0606020202030204" pitchFamily="34" charset="0"/>
            </a:endParaRPr>
          </a:p>
          <a:p>
            <a:pPr marL="171450" indent="-171450">
              <a:buFont typeface="Arial" panose="020B0604020202020204" pitchFamily="34" charset="0"/>
              <a:buChar char="•"/>
            </a:pPr>
            <a:r>
              <a:rPr lang="fr-FR" sz="1100" dirty="0">
                <a:latin typeface="Arial Narrow" panose="020B0606020202030204" pitchFamily="34" charset="0"/>
              </a:rPr>
              <a:t>Des tables et des chaises pour jouer au jeu et colorier les imagiers</a:t>
            </a:r>
          </a:p>
        </p:txBody>
      </p:sp>
      <p:sp>
        <p:nvSpPr>
          <p:cNvPr id="6" name="Rectangle 5"/>
          <p:cNvSpPr/>
          <p:nvPr/>
        </p:nvSpPr>
        <p:spPr>
          <a:xfrm>
            <a:off x="242397" y="1032675"/>
            <a:ext cx="4286572" cy="1154162"/>
          </a:xfrm>
          <a:prstGeom prst="rect">
            <a:avLst/>
          </a:prstGeom>
        </p:spPr>
        <p:txBody>
          <a:bodyPr wrap="square">
            <a:spAutoFit/>
          </a:bodyPr>
          <a:lstStyle/>
          <a:p>
            <a:r>
              <a:rPr lang="fr-FR" sz="1400" b="1" dirty="0">
                <a:latin typeface="Arial Narrow" panose="020B0606020202030204" pitchFamily="34" charset="0"/>
              </a:rPr>
              <a:t>Impression</a:t>
            </a:r>
          </a:p>
          <a:p>
            <a:pPr marL="171450" indent="-171450">
              <a:buFont typeface="Arial" panose="020B0604020202020204" pitchFamily="34" charset="0"/>
              <a:buChar char="•"/>
            </a:pPr>
            <a:r>
              <a:rPr lang="fr-FR" sz="1100" dirty="0">
                <a:latin typeface="Arial Narrow" panose="020B0606020202030204" pitchFamily="34" charset="0"/>
              </a:rPr>
              <a:t>1 imagier – pendu par enfant, à imprimer en recto/verso sur les bords courts en A4 (chaque image étant au format B4)</a:t>
            </a:r>
          </a:p>
          <a:p>
            <a:pPr marL="171450" indent="-171450">
              <a:buFont typeface="Arial" panose="020B0604020202020204" pitchFamily="34" charset="0"/>
              <a:buChar char="•"/>
            </a:pPr>
            <a:r>
              <a:rPr lang="fr-FR" sz="1100" dirty="0">
                <a:latin typeface="Arial Narrow" panose="020B0606020202030204" pitchFamily="34" charset="0"/>
              </a:rPr>
              <a:t>Plusieurs jeux émissions de gaz à effet de serre des aliments à imprimer en recto verso A4 sur les bords courts et à plastifier (1 pour 3-4 enfants)</a:t>
            </a:r>
          </a:p>
          <a:p>
            <a:pPr marL="171450" indent="-171450">
              <a:buFont typeface="Arial" panose="020B0604020202020204" pitchFamily="34" charset="0"/>
              <a:buChar char="•"/>
            </a:pPr>
            <a:r>
              <a:rPr lang="fr-FR" sz="1100" dirty="0">
                <a:latin typeface="Arial Narrow" panose="020B0606020202030204" pitchFamily="34" charset="0"/>
              </a:rPr>
              <a:t>Cartes chantiers et prospectives à imprimer en recto A4 et à plastifier</a:t>
            </a:r>
          </a:p>
        </p:txBody>
      </p:sp>
    </p:spTree>
    <p:extLst>
      <p:ext uri="{BB962C8B-B14F-4D97-AF65-F5344CB8AC3E}">
        <p14:creationId xmlns:p14="http://schemas.microsoft.com/office/powerpoint/2010/main" val="2424334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906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4000" dirty="0">
                <a:latin typeface="Arial Narrow" panose="020B0606020202030204" pitchFamily="34" charset="0"/>
              </a:rPr>
              <a:t>Partie destinée </a:t>
            </a:r>
          </a:p>
          <a:p>
            <a:pPr algn="ctr"/>
            <a:r>
              <a:rPr lang="fr-FR" sz="4000" dirty="0">
                <a:latin typeface="Arial Narrow" panose="020B0606020202030204" pitchFamily="34" charset="0"/>
              </a:rPr>
              <a:t>aux professeurs et animateurs</a:t>
            </a:r>
          </a:p>
        </p:txBody>
      </p:sp>
    </p:spTree>
    <p:extLst>
      <p:ext uri="{BB962C8B-B14F-4D97-AF65-F5344CB8AC3E}">
        <p14:creationId xmlns:p14="http://schemas.microsoft.com/office/powerpoint/2010/main" val="1395698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906000" cy="819509"/>
          </a:xfrm>
          <a:solidFill>
            <a:schemeClr val="accent6"/>
          </a:solidFill>
        </p:spPr>
        <p:txBody>
          <a:bodyPr>
            <a:normAutofit/>
          </a:bodyPr>
          <a:lstStyle/>
          <a:p>
            <a:pPr algn="ctr"/>
            <a:r>
              <a:rPr lang="fr-FR" sz="3200" dirty="0">
                <a:solidFill>
                  <a:schemeClr val="bg1"/>
                </a:solidFill>
                <a:latin typeface="Arial Narrow" panose="020B0606020202030204" pitchFamily="34" charset="0"/>
              </a:rPr>
              <a:t>Les émissions de gaz à effet de serre d’un français</a:t>
            </a:r>
          </a:p>
        </p:txBody>
      </p:sp>
      <p:grpSp>
        <p:nvGrpSpPr>
          <p:cNvPr id="3" name="Groupe 2"/>
          <p:cNvGrpSpPr/>
          <p:nvPr/>
        </p:nvGrpSpPr>
        <p:grpSpPr>
          <a:xfrm>
            <a:off x="129104" y="1314451"/>
            <a:ext cx="9338746" cy="5162550"/>
            <a:chOff x="129104" y="1838325"/>
            <a:chExt cx="12442002" cy="7031063"/>
          </a:xfrm>
        </p:grpSpPr>
        <p:pic>
          <p:nvPicPr>
            <p:cNvPr id="5" name="Image 4"/>
            <p:cNvPicPr>
              <a:picLocks noChangeAspect="1"/>
            </p:cNvPicPr>
            <p:nvPr/>
          </p:nvPicPr>
          <p:blipFill>
            <a:blip r:embed="rId2"/>
            <a:stretch>
              <a:fillRect/>
            </a:stretch>
          </p:blipFill>
          <p:spPr>
            <a:xfrm>
              <a:off x="129104" y="1838325"/>
              <a:ext cx="12442002" cy="6700368"/>
            </a:xfrm>
            <a:prstGeom prst="rect">
              <a:avLst/>
            </a:prstGeom>
          </p:spPr>
        </p:pic>
        <p:sp>
          <p:nvSpPr>
            <p:cNvPr id="6" name="ZoneTexte 5"/>
            <p:cNvSpPr txBox="1"/>
            <p:nvPr/>
          </p:nvSpPr>
          <p:spPr>
            <a:xfrm>
              <a:off x="1184856"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2,75 tonnes</a:t>
              </a:r>
            </a:p>
          </p:txBody>
        </p:sp>
        <p:sp>
          <p:nvSpPr>
            <p:cNvPr id="7" name="ZoneTexte 6"/>
            <p:cNvSpPr txBox="1"/>
            <p:nvPr/>
          </p:nvSpPr>
          <p:spPr>
            <a:xfrm>
              <a:off x="3758972"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2,45 tonnes</a:t>
              </a:r>
            </a:p>
          </p:txBody>
        </p:sp>
        <p:sp>
          <p:nvSpPr>
            <p:cNvPr id="8" name="ZoneTexte 7"/>
            <p:cNvSpPr txBox="1"/>
            <p:nvPr/>
          </p:nvSpPr>
          <p:spPr>
            <a:xfrm>
              <a:off x="6023507" y="849788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1,95 tonnes</a:t>
              </a:r>
            </a:p>
          </p:txBody>
        </p:sp>
        <p:sp>
          <p:nvSpPr>
            <p:cNvPr id="9" name="ZoneTexte 8"/>
            <p:cNvSpPr txBox="1"/>
            <p:nvPr/>
          </p:nvSpPr>
          <p:spPr>
            <a:xfrm>
              <a:off x="8469383" y="8494650"/>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1,7 tonnes</a:t>
              </a:r>
            </a:p>
          </p:txBody>
        </p:sp>
        <p:sp>
          <p:nvSpPr>
            <p:cNvPr id="10" name="ZoneTexte 9"/>
            <p:cNvSpPr txBox="1"/>
            <p:nvPr/>
          </p:nvSpPr>
          <p:spPr>
            <a:xfrm>
              <a:off x="10862158" y="8485507"/>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1,3 tonnes</a:t>
              </a:r>
            </a:p>
          </p:txBody>
        </p:sp>
      </p:grpSp>
      <p:sp>
        <p:nvSpPr>
          <p:cNvPr id="11" name="Rectangle à coins arrondis 10"/>
          <p:cNvSpPr/>
          <p:nvPr/>
        </p:nvSpPr>
        <p:spPr>
          <a:xfrm>
            <a:off x="6780362" y="1314451"/>
            <a:ext cx="1949573" cy="730009"/>
          </a:xfrm>
          <a:prstGeom prst="round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000" b="1" dirty="0">
                <a:latin typeface="Bahnschrift" panose="020B0502040204020203" pitchFamily="34" charset="0"/>
              </a:rPr>
              <a:t>Objectif 2050 :</a:t>
            </a:r>
          </a:p>
          <a:p>
            <a:pPr algn="ctr"/>
            <a:r>
              <a:rPr lang="fr-FR" sz="2000" b="1" dirty="0">
                <a:latin typeface="Bahnschrift" panose="020B0502040204020203" pitchFamily="34" charset="0"/>
              </a:rPr>
              <a:t>2 tonnes</a:t>
            </a:r>
          </a:p>
        </p:txBody>
      </p:sp>
    </p:spTree>
    <p:extLst>
      <p:ext uri="{BB962C8B-B14F-4D97-AF65-F5344CB8AC3E}">
        <p14:creationId xmlns:p14="http://schemas.microsoft.com/office/powerpoint/2010/main" val="1657928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906000" cy="897147"/>
          </a:xfrm>
          <a:solidFill>
            <a:schemeClr val="accent6"/>
          </a:solidFill>
        </p:spPr>
        <p:txBody>
          <a:bodyPr>
            <a:normAutofit/>
          </a:bodyPr>
          <a:lstStyle/>
          <a:p>
            <a:pPr algn="ctr"/>
            <a:r>
              <a:rPr lang="fr-FR" sz="2800" dirty="0">
                <a:solidFill>
                  <a:schemeClr val="bg1"/>
                </a:solidFill>
                <a:latin typeface="Aptos Narrow" panose="020B0004020202020204" pitchFamily="34" charset="0"/>
              </a:rPr>
              <a:t>Les émissions de gaz à effet de serre de l’alimentation et l’agriculture</a:t>
            </a:r>
          </a:p>
        </p:txBody>
      </p:sp>
      <p:sp>
        <p:nvSpPr>
          <p:cNvPr id="4" name="ZoneTexte 3"/>
          <p:cNvSpPr txBox="1"/>
          <p:nvPr/>
        </p:nvSpPr>
        <p:spPr>
          <a:xfrm>
            <a:off x="54107" y="991452"/>
            <a:ext cx="4896478" cy="584775"/>
          </a:xfrm>
          <a:prstGeom prst="rect">
            <a:avLst/>
          </a:prstGeom>
          <a:noFill/>
        </p:spPr>
        <p:txBody>
          <a:bodyPr wrap="square" rtlCol="0">
            <a:spAutoFit/>
          </a:bodyPr>
          <a:lstStyle/>
          <a:p>
            <a:r>
              <a:rPr lang="fr-FR" sz="1600" b="1" dirty="0">
                <a:latin typeface="Aptos Narrow" panose="020B0004020202020204" pitchFamily="34" charset="0"/>
                <a:cs typeface="Calibri" panose="020F0502020204030204" pitchFamily="34" charset="0"/>
              </a:rPr>
              <a:t>L’alimentation représente 23 % des émissions de gaz à effet de serre dans l’empreinte carbone des Français</a:t>
            </a:r>
          </a:p>
        </p:txBody>
      </p:sp>
      <p:pic>
        <p:nvPicPr>
          <p:cNvPr id="5" name="Image 4"/>
          <p:cNvPicPr>
            <a:picLocks noChangeAspect="1"/>
          </p:cNvPicPr>
          <p:nvPr/>
        </p:nvPicPr>
        <p:blipFill>
          <a:blip r:embed="rId2"/>
          <a:stretch>
            <a:fillRect/>
          </a:stretch>
        </p:blipFill>
        <p:spPr>
          <a:xfrm>
            <a:off x="140171" y="1582786"/>
            <a:ext cx="3441856" cy="2099987"/>
          </a:xfrm>
          <a:prstGeom prst="rect">
            <a:avLst/>
          </a:prstGeom>
        </p:spPr>
      </p:pic>
      <p:sp>
        <p:nvSpPr>
          <p:cNvPr id="6" name="ZoneTexte 5"/>
          <p:cNvSpPr txBox="1"/>
          <p:nvPr/>
        </p:nvSpPr>
        <p:spPr>
          <a:xfrm>
            <a:off x="3587591" y="1845489"/>
            <a:ext cx="2217786" cy="1523494"/>
          </a:xfrm>
          <a:prstGeom prst="rect">
            <a:avLst/>
          </a:prstGeom>
          <a:solidFill>
            <a:srgbClr val="EF9427"/>
          </a:solidFill>
        </p:spPr>
        <p:txBody>
          <a:bodyPr wrap="square" rtlCol="0">
            <a:spAutoFit/>
          </a:bodyPr>
          <a:lstStyle/>
          <a:p>
            <a:pPr marL="88900" indent="-88900">
              <a:spcAft>
                <a:spcPts val="300"/>
              </a:spcAft>
              <a:buFont typeface="Arial" panose="020B0604020202020204" pitchFamily="34" charset="0"/>
              <a:buChar char="•"/>
            </a:pPr>
            <a:r>
              <a:rPr lang="fr-FR" sz="1100" dirty="0">
                <a:latin typeface="Arial" panose="020B0604020202020204" pitchFamily="34" charset="0"/>
                <a:cs typeface="Arial" panose="020B0604020202020204" pitchFamily="34" charset="0"/>
              </a:rPr>
              <a:t>60 % élevage (ruminants et fermentation du fumier, lisiers)</a:t>
            </a:r>
          </a:p>
          <a:p>
            <a:pPr marL="88900" indent="-88900">
              <a:spcAft>
                <a:spcPts val="300"/>
              </a:spcAft>
              <a:buFont typeface="Arial" panose="020B0604020202020204" pitchFamily="34" charset="0"/>
              <a:buChar char="•"/>
            </a:pPr>
            <a:r>
              <a:rPr lang="fr-FR" sz="1100" dirty="0">
                <a:latin typeface="Arial" panose="020B0604020202020204" pitchFamily="34" charset="0"/>
                <a:cs typeface="Arial" panose="020B0604020202020204" pitchFamily="34" charset="0"/>
              </a:rPr>
              <a:t>27 % culture (engrais chimiques azotés, riziculture, labour et absence de couvert végétal, déforestation)</a:t>
            </a:r>
          </a:p>
          <a:p>
            <a:pPr marL="88900" indent="-88900">
              <a:spcAft>
                <a:spcPts val="300"/>
              </a:spcAft>
              <a:buFont typeface="Arial" panose="020B0604020202020204" pitchFamily="34" charset="0"/>
              <a:buChar char="•"/>
            </a:pPr>
            <a:r>
              <a:rPr lang="fr-FR" sz="1100" dirty="0">
                <a:latin typeface="Arial" panose="020B0604020202020204" pitchFamily="34" charset="0"/>
                <a:cs typeface="Arial" panose="020B0604020202020204" pitchFamily="34" charset="0"/>
              </a:rPr>
              <a:t>13 % engins agricoles et serres chauffées</a:t>
            </a:r>
          </a:p>
        </p:txBody>
      </p:sp>
      <p:cxnSp>
        <p:nvCxnSpPr>
          <p:cNvPr id="7" name="Connecteur droit avec flèche 6"/>
          <p:cNvCxnSpPr/>
          <p:nvPr/>
        </p:nvCxnSpPr>
        <p:spPr>
          <a:xfrm>
            <a:off x="2781195" y="2406890"/>
            <a:ext cx="800832" cy="8506"/>
          </a:xfrm>
          <a:prstGeom prst="straightConnector1">
            <a:avLst/>
          </a:prstGeom>
          <a:ln w="38100">
            <a:solidFill>
              <a:srgbClr val="EF9427"/>
            </a:solidFill>
            <a:tailEnd type="triangle"/>
          </a:ln>
        </p:spPr>
        <p:style>
          <a:lnRef idx="1">
            <a:schemeClr val="dk1"/>
          </a:lnRef>
          <a:fillRef idx="0">
            <a:schemeClr val="dk1"/>
          </a:fillRef>
          <a:effectRef idx="0">
            <a:schemeClr val="dk1"/>
          </a:effectRef>
          <a:fontRef idx="minor">
            <a:schemeClr val="tx1"/>
          </a:fontRef>
        </p:style>
      </p:cxnSp>
      <p:sp>
        <p:nvSpPr>
          <p:cNvPr id="9" name="ZoneTexte 8"/>
          <p:cNvSpPr txBox="1"/>
          <p:nvPr/>
        </p:nvSpPr>
        <p:spPr>
          <a:xfrm>
            <a:off x="6097939" y="1032764"/>
            <a:ext cx="3591184" cy="584775"/>
          </a:xfrm>
          <a:prstGeom prst="rect">
            <a:avLst/>
          </a:prstGeom>
          <a:noFill/>
        </p:spPr>
        <p:txBody>
          <a:bodyPr wrap="square" rtlCol="0">
            <a:spAutoFit/>
          </a:bodyPr>
          <a:lstStyle/>
          <a:p>
            <a:r>
              <a:rPr lang="fr-FR" sz="1600" b="1" dirty="0">
                <a:latin typeface="Aptos Narrow" panose="020B0004020202020204" pitchFamily="34" charset="0"/>
                <a:cs typeface="Calibri" panose="020F0502020204030204" pitchFamily="34" charset="0"/>
              </a:rPr>
              <a:t>1/3 de la production alimentaire </a:t>
            </a:r>
            <a:br>
              <a:rPr lang="fr-FR" sz="1600" b="1" dirty="0">
                <a:latin typeface="Aptos Narrow" panose="020B0004020202020204" pitchFamily="34" charset="0"/>
                <a:cs typeface="Calibri" panose="020F0502020204030204" pitchFamily="34" charset="0"/>
              </a:rPr>
            </a:br>
            <a:r>
              <a:rPr lang="fr-FR" sz="1600" b="1" dirty="0">
                <a:latin typeface="Aptos Narrow" panose="020B0004020202020204" pitchFamily="34" charset="0"/>
                <a:cs typeface="Calibri" panose="020F0502020204030204" pitchFamily="34" charset="0"/>
              </a:rPr>
              <a:t>est perdu ou gaspillé</a:t>
            </a:r>
          </a:p>
        </p:txBody>
      </p:sp>
      <p:pic>
        <p:nvPicPr>
          <p:cNvPr id="10" name="Image 9"/>
          <p:cNvPicPr>
            <a:picLocks noChangeAspect="1"/>
          </p:cNvPicPr>
          <p:nvPr/>
        </p:nvPicPr>
        <p:blipFill>
          <a:blip r:embed="rId3"/>
          <a:stretch>
            <a:fillRect/>
          </a:stretch>
        </p:blipFill>
        <p:spPr>
          <a:xfrm>
            <a:off x="6109438" y="1596762"/>
            <a:ext cx="3625801" cy="2099987"/>
          </a:xfrm>
          <a:prstGeom prst="rect">
            <a:avLst/>
          </a:prstGeom>
        </p:spPr>
      </p:pic>
      <p:sp>
        <p:nvSpPr>
          <p:cNvPr id="12" name="Google Shape;108;p18"/>
          <p:cNvSpPr/>
          <p:nvPr/>
        </p:nvSpPr>
        <p:spPr>
          <a:xfrm>
            <a:off x="4815945" y="4435323"/>
            <a:ext cx="1735749" cy="1253650"/>
          </a:xfrm>
          <a:prstGeom prst="roundRect">
            <a:avLst>
              <a:gd name="adj" fmla="val 16667"/>
            </a:avLst>
          </a:prstGeom>
          <a:noFill/>
          <a:ln w="57150">
            <a:solidFill>
              <a:srgbClr val="22947B"/>
            </a:solidFill>
          </a:ln>
        </p:spPr>
        <p:txBody>
          <a:bodyPr spcFirstLastPara="1" wrap="square" lIns="36000" tIns="36000" rIns="36000" bIns="36000" anchor="ctr" anchorCtr="0">
            <a:noAutofit/>
          </a:bodyPr>
          <a:lstStyle/>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4 % population</a:t>
            </a:r>
          </a:p>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Végétarien</a:t>
            </a:r>
          </a:p>
          <a:p>
            <a:pPr algn="ctr">
              <a:lnSpc>
                <a:spcPct val="115000"/>
              </a:lnSpc>
            </a:pPr>
            <a:r>
              <a:rPr lang="fr-FR" sz="1600" b="1" dirty="0">
                <a:solidFill>
                  <a:srgbClr val="C00000"/>
                </a:solidFill>
                <a:latin typeface="Aptos Narrow" panose="020B0004020202020204" pitchFamily="34" charset="0"/>
                <a:cs typeface="Calibri" panose="020F0502020204030204" pitchFamily="34" charset="0"/>
              </a:rPr>
              <a:t>0,5 tCO</a:t>
            </a:r>
            <a:r>
              <a:rPr lang="fr-FR" sz="1600" b="1" baseline="-25000" dirty="0">
                <a:solidFill>
                  <a:srgbClr val="C00000"/>
                </a:solidFill>
                <a:latin typeface="Aptos Narrow" panose="020B0004020202020204" pitchFamily="34" charset="0"/>
                <a:cs typeface="Calibri" panose="020F0502020204030204" pitchFamily="34" charset="0"/>
              </a:rPr>
              <a:t>2éq</a:t>
            </a:r>
            <a:endParaRPr lang="fr-FR" sz="1600" b="1" dirty="0">
              <a:solidFill>
                <a:srgbClr val="C00000"/>
              </a:solidFill>
              <a:latin typeface="Aptos Narrow" panose="020B0004020202020204" pitchFamily="34" charset="0"/>
              <a:cs typeface="Calibri" panose="020F0502020204030204" pitchFamily="34" charset="0"/>
            </a:endParaRPr>
          </a:p>
        </p:txBody>
      </p:sp>
      <p:sp>
        <p:nvSpPr>
          <p:cNvPr id="13" name="Google Shape;111;p18"/>
          <p:cNvSpPr/>
          <p:nvPr/>
        </p:nvSpPr>
        <p:spPr>
          <a:xfrm>
            <a:off x="2745604" y="4445535"/>
            <a:ext cx="1874456" cy="1271469"/>
          </a:xfrm>
          <a:prstGeom prst="roundRect">
            <a:avLst>
              <a:gd name="adj" fmla="val 16667"/>
            </a:avLst>
          </a:prstGeom>
          <a:noFill/>
          <a:ln w="57150">
            <a:solidFill>
              <a:srgbClr val="22947B"/>
            </a:solidFill>
          </a:ln>
        </p:spPr>
        <p:txBody>
          <a:bodyPr spcFirstLastPara="1" wrap="square" lIns="36000" tIns="36000" rIns="36000" bIns="36000" anchor="ctr" anchorCtr="0">
            <a:noAutofit/>
          </a:bodyPr>
          <a:lstStyle/>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10 % population</a:t>
            </a:r>
          </a:p>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Flexitarien</a:t>
            </a:r>
          </a:p>
          <a:p>
            <a:pPr algn="ctr">
              <a:lnSpc>
                <a:spcPct val="115000"/>
              </a:lnSpc>
            </a:pPr>
            <a:r>
              <a:rPr lang="en-GB" sz="1600" dirty="0">
                <a:solidFill>
                  <a:schemeClr val="tx1"/>
                </a:solidFill>
                <a:latin typeface="Aptos Narrow" panose="020B0004020202020204" pitchFamily="34" charset="0"/>
                <a:ea typeface="Lato"/>
                <a:cs typeface="Calibri" panose="020F0502020204030204" pitchFamily="34" charset="0"/>
                <a:sym typeface="Lato"/>
              </a:rPr>
              <a:t>viande 2 fois/</a:t>
            </a:r>
            <a:r>
              <a:rPr lang="en-GB" sz="1600" dirty="0" err="1">
                <a:solidFill>
                  <a:schemeClr val="tx1"/>
                </a:solidFill>
                <a:latin typeface="Aptos Narrow" panose="020B0004020202020204" pitchFamily="34" charset="0"/>
                <a:ea typeface="Lato"/>
                <a:cs typeface="Calibri" panose="020F0502020204030204" pitchFamily="34" charset="0"/>
                <a:sym typeface="Lato"/>
              </a:rPr>
              <a:t>sem</a:t>
            </a:r>
            <a:endParaRPr lang="en-GB" sz="1600" dirty="0">
              <a:solidFill>
                <a:schemeClr val="tx1"/>
              </a:solidFill>
              <a:latin typeface="Aptos Narrow" panose="020B0004020202020204" pitchFamily="34" charset="0"/>
              <a:ea typeface="Lato"/>
              <a:cs typeface="Calibri" panose="020F0502020204030204" pitchFamily="34" charset="0"/>
              <a:sym typeface="Lato"/>
            </a:endParaRPr>
          </a:p>
          <a:p>
            <a:pPr algn="ctr">
              <a:lnSpc>
                <a:spcPct val="115000"/>
              </a:lnSpc>
            </a:pPr>
            <a:r>
              <a:rPr lang="fr-FR" sz="1600" b="1" dirty="0">
                <a:solidFill>
                  <a:srgbClr val="C00000"/>
                </a:solidFill>
                <a:latin typeface="Aptos Narrow" panose="020B0004020202020204" pitchFamily="34" charset="0"/>
                <a:cs typeface="Calibri" panose="020F0502020204030204" pitchFamily="34" charset="0"/>
              </a:rPr>
              <a:t>0, 7 tCO</a:t>
            </a:r>
            <a:r>
              <a:rPr lang="fr-FR" sz="1600" b="1" baseline="-25000" dirty="0">
                <a:solidFill>
                  <a:srgbClr val="C00000"/>
                </a:solidFill>
                <a:latin typeface="Aptos Narrow" panose="020B0004020202020204" pitchFamily="34" charset="0"/>
                <a:cs typeface="Calibri" panose="020F0502020204030204" pitchFamily="34" charset="0"/>
              </a:rPr>
              <a:t>2éq</a:t>
            </a:r>
            <a:endParaRPr lang="fr-FR" sz="1600" b="1" dirty="0">
              <a:solidFill>
                <a:srgbClr val="C00000"/>
              </a:solidFill>
              <a:latin typeface="Aptos Narrow" panose="020B0004020202020204" pitchFamily="34" charset="0"/>
              <a:cs typeface="Calibri" panose="020F0502020204030204" pitchFamily="34" charset="0"/>
            </a:endParaRPr>
          </a:p>
        </p:txBody>
      </p:sp>
      <p:sp>
        <p:nvSpPr>
          <p:cNvPr id="14" name="Google Shape;120;p18"/>
          <p:cNvSpPr/>
          <p:nvPr/>
        </p:nvSpPr>
        <p:spPr>
          <a:xfrm>
            <a:off x="6747579" y="4417142"/>
            <a:ext cx="1630271" cy="866193"/>
          </a:xfrm>
          <a:prstGeom prst="roundRect">
            <a:avLst>
              <a:gd name="adj" fmla="val 16667"/>
            </a:avLst>
          </a:prstGeom>
          <a:noFill/>
          <a:ln w="57150">
            <a:solidFill>
              <a:srgbClr val="22947B"/>
            </a:solidFill>
          </a:ln>
        </p:spPr>
        <p:txBody>
          <a:bodyPr spcFirstLastPara="1" wrap="square" lIns="36000" tIns="36000" rIns="36000" bIns="36000" anchor="ctr" anchorCtr="0">
            <a:noAutofit/>
          </a:bodyPr>
          <a:lstStyle/>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Végétalien</a:t>
            </a:r>
          </a:p>
          <a:p>
            <a:pPr algn="ctr">
              <a:lnSpc>
                <a:spcPct val="115000"/>
              </a:lnSpc>
            </a:pPr>
            <a:r>
              <a:rPr lang="fr-FR" sz="1600" b="1" dirty="0">
                <a:solidFill>
                  <a:srgbClr val="C00000"/>
                </a:solidFill>
                <a:latin typeface="Aptos Narrow" panose="020B0004020202020204" pitchFamily="34" charset="0"/>
                <a:cs typeface="Calibri" panose="020F0502020204030204" pitchFamily="34" charset="0"/>
              </a:rPr>
              <a:t>0,3 tCO</a:t>
            </a:r>
            <a:r>
              <a:rPr lang="fr-FR" sz="1600" b="1" baseline="-25000" dirty="0">
                <a:solidFill>
                  <a:srgbClr val="C00000"/>
                </a:solidFill>
                <a:latin typeface="Aptos Narrow" panose="020B0004020202020204" pitchFamily="34" charset="0"/>
                <a:cs typeface="Calibri" panose="020F0502020204030204" pitchFamily="34" charset="0"/>
              </a:rPr>
              <a:t>2éq</a:t>
            </a:r>
            <a:endParaRPr lang="fr-FR" sz="1600" b="1" dirty="0">
              <a:solidFill>
                <a:srgbClr val="C00000"/>
              </a:solidFill>
              <a:latin typeface="Aptos Narrow" panose="020B0004020202020204" pitchFamily="34" charset="0"/>
              <a:cs typeface="Calibri" panose="020F0502020204030204" pitchFamily="34" charset="0"/>
            </a:endParaRPr>
          </a:p>
        </p:txBody>
      </p:sp>
      <p:sp>
        <p:nvSpPr>
          <p:cNvPr id="15" name="Google Shape;111;p18"/>
          <p:cNvSpPr/>
          <p:nvPr/>
        </p:nvSpPr>
        <p:spPr>
          <a:xfrm>
            <a:off x="508383" y="4445535"/>
            <a:ext cx="2041336" cy="1271469"/>
          </a:xfrm>
          <a:prstGeom prst="roundRect">
            <a:avLst>
              <a:gd name="adj" fmla="val 16667"/>
            </a:avLst>
          </a:prstGeom>
          <a:noFill/>
          <a:ln w="57150">
            <a:solidFill>
              <a:srgbClr val="22947B"/>
            </a:solidFill>
          </a:ln>
        </p:spPr>
        <p:txBody>
          <a:bodyPr spcFirstLastPara="1" wrap="square" lIns="36000" tIns="36000" rIns="36000" bIns="36000" anchor="ctr" anchorCtr="0">
            <a:noAutofit/>
          </a:bodyPr>
          <a:lstStyle/>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86 % population</a:t>
            </a:r>
          </a:p>
          <a:p>
            <a:pPr algn="ctr">
              <a:lnSpc>
                <a:spcPct val="115000"/>
              </a:lnSpc>
            </a:pPr>
            <a:r>
              <a:rPr lang="en-GB" sz="1600" b="1" dirty="0">
                <a:solidFill>
                  <a:schemeClr val="tx1"/>
                </a:solidFill>
                <a:latin typeface="Aptos Narrow" panose="020B0004020202020204" pitchFamily="34" charset="0"/>
                <a:ea typeface="Lato"/>
                <a:cs typeface="Calibri" panose="020F0502020204030204" pitchFamily="34" charset="0"/>
                <a:sym typeface="Lato"/>
              </a:rPr>
              <a:t>Omnivore</a:t>
            </a:r>
          </a:p>
          <a:p>
            <a:pPr algn="ctr">
              <a:lnSpc>
                <a:spcPct val="115000"/>
              </a:lnSpc>
            </a:pPr>
            <a:r>
              <a:rPr lang="en-GB" sz="1600" dirty="0">
                <a:solidFill>
                  <a:schemeClr val="tx1"/>
                </a:solidFill>
                <a:latin typeface="Aptos Narrow" panose="020B0004020202020204" pitchFamily="34" charset="0"/>
                <a:ea typeface="Lato"/>
                <a:cs typeface="Calibri" panose="020F0502020204030204" pitchFamily="34" charset="0"/>
                <a:sym typeface="Lato"/>
              </a:rPr>
              <a:t>Viande 1 à 2 </a:t>
            </a:r>
            <a:r>
              <a:rPr lang="en-GB" sz="1600" dirty="0" err="1">
                <a:solidFill>
                  <a:schemeClr val="tx1"/>
                </a:solidFill>
                <a:latin typeface="Aptos Narrow" panose="020B0004020202020204" pitchFamily="34" charset="0"/>
                <a:ea typeface="Lato"/>
                <a:cs typeface="Calibri" panose="020F0502020204030204" pitchFamily="34" charset="0"/>
                <a:sym typeface="Lato"/>
              </a:rPr>
              <a:t>fois</a:t>
            </a:r>
            <a:r>
              <a:rPr lang="en-GB" sz="1600" dirty="0">
                <a:solidFill>
                  <a:schemeClr val="tx1"/>
                </a:solidFill>
                <a:latin typeface="Aptos Narrow" panose="020B0004020202020204" pitchFamily="34" charset="0"/>
                <a:ea typeface="Lato"/>
                <a:cs typeface="Calibri" panose="020F0502020204030204" pitchFamily="34" charset="0"/>
                <a:sym typeface="Lato"/>
              </a:rPr>
              <a:t>/jour</a:t>
            </a:r>
          </a:p>
          <a:p>
            <a:pPr algn="ctr">
              <a:lnSpc>
                <a:spcPct val="115000"/>
              </a:lnSpc>
            </a:pPr>
            <a:r>
              <a:rPr lang="fr-FR" sz="1600" b="1" dirty="0">
                <a:solidFill>
                  <a:srgbClr val="C00000"/>
                </a:solidFill>
                <a:latin typeface="Aptos Narrow" panose="020B0004020202020204" pitchFamily="34" charset="0"/>
                <a:cs typeface="Calibri" panose="020F0502020204030204" pitchFamily="34" charset="0"/>
              </a:rPr>
              <a:t>1,9 tCO</a:t>
            </a:r>
            <a:r>
              <a:rPr lang="fr-FR" sz="1600" b="1" baseline="-25000" dirty="0">
                <a:solidFill>
                  <a:srgbClr val="C00000"/>
                </a:solidFill>
                <a:latin typeface="Aptos Narrow" panose="020B0004020202020204" pitchFamily="34" charset="0"/>
                <a:cs typeface="Calibri" panose="020F0502020204030204" pitchFamily="34" charset="0"/>
              </a:rPr>
              <a:t>2éq</a:t>
            </a:r>
            <a:endParaRPr lang="fr-FR" sz="1600" b="1" dirty="0">
              <a:solidFill>
                <a:srgbClr val="C00000"/>
              </a:solidFill>
              <a:latin typeface="Aptos Narrow" panose="020B0004020202020204" pitchFamily="34" charset="0"/>
              <a:cs typeface="Calibri" panose="020F0502020204030204" pitchFamily="34" charset="0"/>
            </a:endParaRPr>
          </a:p>
        </p:txBody>
      </p:sp>
      <p:sp>
        <p:nvSpPr>
          <p:cNvPr id="16" name="ZoneTexte 15"/>
          <p:cNvSpPr txBox="1"/>
          <p:nvPr/>
        </p:nvSpPr>
        <p:spPr>
          <a:xfrm>
            <a:off x="408567" y="4052382"/>
            <a:ext cx="3635896" cy="338554"/>
          </a:xfrm>
          <a:prstGeom prst="rect">
            <a:avLst/>
          </a:prstGeom>
          <a:noFill/>
        </p:spPr>
        <p:txBody>
          <a:bodyPr wrap="square" rtlCol="0">
            <a:spAutoFit/>
          </a:bodyPr>
          <a:lstStyle/>
          <a:p>
            <a:r>
              <a:rPr lang="fr-FR" sz="1600" b="1" dirty="0">
                <a:latin typeface="Aptos Narrow" panose="020B0004020202020204" pitchFamily="34" charset="0"/>
                <a:cs typeface="Calibri" panose="020F0502020204030204" pitchFamily="34" charset="0"/>
              </a:rPr>
              <a:t>Bilan carbone des régimes alimentaires</a:t>
            </a:r>
          </a:p>
        </p:txBody>
      </p:sp>
      <p:sp>
        <p:nvSpPr>
          <p:cNvPr id="17" name="ZoneTexte 16"/>
          <p:cNvSpPr txBox="1"/>
          <p:nvPr/>
        </p:nvSpPr>
        <p:spPr>
          <a:xfrm>
            <a:off x="6381564" y="6470799"/>
            <a:ext cx="2977097" cy="246221"/>
          </a:xfrm>
          <a:prstGeom prst="rect">
            <a:avLst/>
          </a:prstGeom>
          <a:noFill/>
        </p:spPr>
        <p:txBody>
          <a:bodyPr wrap="none" rtlCol="0">
            <a:spAutoFit/>
          </a:bodyPr>
          <a:lstStyle/>
          <a:p>
            <a:r>
              <a:rPr lang="fr-FR" sz="1000" dirty="0">
                <a:latin typeface="Aptos Narrow" panose="020B0004020202020204" pitchFamily="34" charset="0"/>
              </a:rPr>
              <a:t>Source : Etude prospective Transition 2050 de l’ADEME</a:t>
            </a:r>
          </a:p>
        </p:txBody>
      </p:sp>
      <p:sp>
        <p:nvSpPr>
          <p:cNvPr id="19" name="ZoneTexte 18"/>
          <p:cNvSpPr txBox="1"/>
          <p:nvPr/>
        </p:nvSpPr>
        <p:spPr>
          <a:xfrm>
            <a:off x="407746" y="5838578"/>
            <a:ext cx="8816397" cy="338554"/>
          </a:xfrm>
          <a:prstGeom prst="rect">
            <a:avLst/>
          </a:prstGeom>
          <a:noFill/>
        </p:spPr>
        <p:txBody>
          <a:bodyPr wrap="square" rtlCol="0">
            <a:spAutoFit/>
          </a:bodyPr>
          <a:lstStyle/>
          <a:p>
            <a:r>
              <a:rPr lang="fr-FR" sz="1600" dirty="0">
                <a:solidFill>
                  <a:srgbClr val="C00000"/>
                </a:solidFill>
                <a:latin typeface="Aptos Narrow" panose="020B0004020202020204" pitchFamily="34" charset="0"/>
                <a:cs typeface="Calibri" panose="020F0502020204030204" pitchFamily="34" charset="0"/>
              </a:rPr>
              <a:t>Manger de la viande quotidiennement n’est pas soutenable avec l’objectif des 2 tCO</a:t>
            </a:r>
            <a:r>
              <a:rPr lang="fr-FR" sz="1600" baseline="-25000" dirty="0">
                <a:solidFill>
                  <a:srgbClr val="C00000"/>
                </a:solidFill>
                <a:latin typeface="Aptos Narrow" panose="020B0004020202020204" pitchFamily="34" charset="0"/>
                <a:cs typeface="Calibri" panose="020F0502020204030204" pitchFamily="34" charset="0"/>
              </a:rPr>
              <a:t>2éq</a:t>
            </a:r>
            <a:r>
              <a:rPr lang="fr-FR" sz="1600" dirty="0">
                <a:solidFill>
                  <a:srgbClr val="C00000"/>
                </a:solidFill>
                <a:latin typeface="Aptos Narrow" panose="020B0004020202020204" pitchFamily="34" charset="0"/>
                <a:cs typeface="Calibri" panose="020F0502020204030204" pitchFamily="34" charset="0"/>
              </a:rPr>
              <a:t> en 2050</a:t>
            </a:r>
          </a:p>
        </p:txBody>
      </p:sp>
    </p:spTree>
    <p:extLst>
      <p:ext uri="{BB962C8B-B14F-4D97-AF65-F5344CB8AC3E}">
        <p14:creationId xmlns:p14="http://schemas.microsoft.com/office/powerpoint/2010/main" val="253074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2"/>
          <a:stretch>
            <a:fillRect/>
          </a:stretch>
        </p:blipFill>
        <p:spPr>
          <a:xfrm>
            <a:off x="-2941" y="1528568"/>
            <a:ext cx="9906000" cy="2906004"/>
          </a:xfrm>
          <a:prstGeom prst="rect">
            <a:avLst/>
          </a:prstGeom>
        </p:spPr>
      </p:pic>
      <p:sp>
        <p:nvSpPr>
          <p:cNvPr id="38" name="infrastructure urbaine + sociale"/>
          <p:cNvSpPr/>
          <p:nvPr/>
        </p:nvSpPr>
        <p:spPr>
          <a:xfrm>
            <a:off x="6731674" y="2423619"/>
            <a:ext cx="853983" cy="169248"/>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Agriculture </a:t>
            </a:r>
            <a:endParaRPr sz="1000" cap="all" dirty="0">
              <a:latin typeface="Arial Narrow" panose="020B0606020202030204" pitchFamily="34" charset="0"/>
            </a:endParaRPr>
          </a:p>
        </p:txBody>
      </p:sp>
      <p:sp>
        <p:nvSpPr>
          <p:cNvPr id="3" name="ZoneTexte 2"/>
          <p:cNvSpPr txBox="1"/>
          <p:nvPr/>
        </p:nvSpPr>
        <p:spPr>
          <a:xfrm>
            <a:off x="-2941" y="11503"/>
            <a:ext cx="9908941" cy="595035"/>
          </a:xfrm>
          <a:prstGeom prst="rect">
            <a:avLst/>
          </a:prstGeom>
          <a:solidFill>
            <a:schemeClr val="accent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80975" lvl="1" defTabSz="2438338" hangingPunct="0"/>
            <a:r>
              <a:rPr lang="fr-FR" sz="3200" dirty="0">
                <a:solidFill>
                  <a:schemeClr val="bg1"/>
                </a:solidFill>
                <a:latin typeface="Arial Narrow" panose="020B0606020202030204" pitchFamily="34" charset="0"/>
                <a:sym typeface="Helvetica Neue"/>
              </a:rPr>
              <a:t>Renaissance </a:t>
            </a:r>
            <a:r>
              <a:rPr lang="fr-FR" sz="3200" cap="all" dirty="0">
                <a:solidFill>
                  <a:schemeClr val="bg1"/>
                </a:solidFill>
                <a:latin typeface="Arial Narrow" panose="020B0606020202030204" pitchFamily="34" charset="0"/>
                <a:sym typeface="Helvetica Neue"/>
              </a:rPr>
              <a:t>é</a:t>
            </a:r>
            <a:r>
              <a:rPr lang="fr-FR" sz="3200" dirty="0">
                <a:solidFill>
                  <a:schemeClr val="bg1"/>
                </a:solidFill>
                <a:latin typeface="Arial Narrow" panose="020B0606020202030204" pitchFamily="34" charset="0"/>
                <a:sym typeface="Helvetica Neue"/>
              </a:rPr>
              <a:t>cologique</a:t>
            </a:r>
            <a:endParaRPr kumimoji="0" lang="fr-FR" sz="3200" b="0" i="0" u="none" strike="noStrike" cap="none" spc="0" normalizeH="0" baseline="0" dirty="0">
              <a:ln>
                <a:noFill/>
              </a:ln>
              <a:solidFill>
                <a:schemeClr val="bg1"/>
              </a:solidFill>
              <a:effectLst/>
              <a:uFillTx/>
              <a:latin typeface="Arial Narrow" panose="020B0606020202030204" pitchFamily="34" charset="0"/>
              <a:sym typeface="Helvetica Neue"/>
            </a:endParaRPr>
          </a:p>
        </p:txBody>
      </p:sp>
      <p:sp>
        <p:nvSpPr>
          <p:cNvPr id="5" name="Rectangle 4"/>
          <p:cNvSpPr/>
          <p:nvPr/>
        </p:nvSpPr>
        <p:spPr>
          <a:xfrm>
            <a:off x="9239534" y="6198741"/>
            <a:ext cx="395785" cy="379591"/>
          </a:xfrm>
          <a:prstGeom prst="rect">
            <a:avLst/>
          </a:prstGeom>
          <a:solidFill>
            <a:schemeClr val="bg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fr-FR" sz="18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rPr>
              <a:t>1</a:t>
            </a:r>
          </a:p>
        </p:txBody>
      </p:sp>
      <p:sp>
        <p:nvSpPr>
          <p:cNvPr id="18" name="Ellipse 17"/>
          <p:cNvSpPr/>
          <p:nvPr/>
        </p:nvSpPr>
        <p:spPr>
          <a:xfrm>
            <a:off x="1964779" y="2465255"/>
            <a:ext cx="381662" cy="559118"/>
          </a:xfrm>
          <a:prstGeom prst="ellipse">
            <a:avLst/>
          </a:prstGeom>
          <a:solidFill>
            <a:srgbClr val="8FAA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1685857" y="4095777"/>
            <a:ext cx="660583" cy="405517"/>
          </a:xfrm>
          <a:prstGeom prst="ellipse">
            <a:avLst/>
          </a:prstGeom>
          <a:solidFill>
            <a:srgbClr val="8FAA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2705356" y="3930131"/>
            <a:ext cx="381662" cy="405517"/>
          </a:xfrm>
          <a:prstGeom prst="ellipse">
            <a:avLst/>
          </a:prstGeom>
          <a:solidFill>
            <a:srgbClr val="7030A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Ellipse 20"/>
          <p:cNvSpPr/>
          <p:nvPr/>
        </p:nvSpPr>
        <p:spPr>
          <a:xfrm>
            <a:off x="3112773" y="3862735"/>
            <a:ext cx="562260" cy="571837"/>
          </a:xfrm>
          <a:prstGeom prst="ellipse">
            <a:avLst/>
          </a:prstGeom>
          <a:solidFill>
            <a:srgbClr val="FFE69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p:cNvSpPr/>
          <p:nvPr/>
        </p:nvSpPr>
        <p:spPr>
          <a:xfrm rot="1291407">
            <a:off x="3851575" y="3521769"/>
            <a:ext cx="562260" cy="910632"/>
          </a:xfrm>
          <a:prstGeom prst="ellipse">
            <a:avLst/>
          </a:prstGeom>
          <a:solidFill>
            <a:srgbClr val="FFE69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Ellipse 22"/>
          <p:cNvSpPr/>
          <p:nvPr/>
        </p:nvSpPr>
        <p:spPr>
          <a:xfrm>
            <a:off x="3907786" y="3044859"/>
            <a:ext cx="381662" cy="405517"/>
          </a:xfrm>
          <a:prstGeom prst="ellipse">
            <a:avLst/>
          </a:prstGeom>
          <a:solidFill>
            <a:srgbClr val="FFE69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3716954" y="2738506"/>
            <a:ext cx="572493" cy="405517"/>
          </a:xfrm>
          <a:prstGeom prst="ellipse">
            <a:avLst/>
          </a:prstGeom>
          <a:solidFill>
            <a:srgbClr val="FFE69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4771584" y="3044859"/>
            <a:ext cx="438002" cy="817876"/>
          </a:xfrm>
          <a:prstGeom prst="ellips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llipse 25"/>
          <p:cNvSpPr/>
          <p:nvPr/>
        </p:nvSpPr>
        <p:spPr>
          <a:xfrm>
            <a:off x="4590377" y="3549610"/>
            <a:ext cx="222606" cy="259736"/>
          </a:xfrm>
          <a:prstGeom prst="ellipse">
            <a:avLst/>
          </a:prstGeom>
          <a:solidFill>
            <a:srgbClr val="843C0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p:cNvSpPr/>
          <p:nvPr/>
        </p:nvSpPr>
        <p:spPr>
          <a:xfrm rot="1291407">
            <a:off x="4453717" y="3766278"/>
            <a:ext cx="562260" cy="699070"/>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Ellipse 27"/>
          <p:cNvSpPr/>
          <p:nvPr/>
        </p:nvSpPr>
        <p:spPr>
          <a:xfrm>
            <a:off x="5123266" y="3547662"/>
            <a:ext cx="1952556" cy="910135"/>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Ellipse 28"/>
          <p:cNvSpPr/>
          <p:nvPr/>
        </p:nvSpPr>
        <p:spPr>
          <a:xfrm>
            <a:off x="6551336" y="2667932"/>
            <a:ext cx="1358566" cy="1176847"/>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Ellipse 29"/>
          <p:cNvSpPr/>
          <p:nvPr/>
        </p:nvSpPr>
        <p:spPr>
          <a:xfrm>
            <a:off x="7798459" y="2738505"/>
            <a:ext cx="595223" cy="445823"/>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p:cNvSpPr/>
          <p:nvPr/>
        </p:nvSpPr>
        <p:spPr>
          <a:xfrm rot="2649198">
            <a:off x="5063531" y="2673498"/>
            <a:ext cx="725137" cy="331103"/>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llipse 31"/>
          <p:cNvSpPr/>
          <p:nvPr/>
        </p:nvSpPr>
        <p:spPr>
          <a:xfrm>
            <a:off x="8639320" y="2697357"/>
            <a:ext cx="407154" cy="216201"/>
          </a:xfrm>
          <a:prstGeom prst="ellipse">
            <a:avLst/>
          </a:prstGeom>
          <a:solidFill>
            <a:srgbClr val="0070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3" name="Ellipse 32"/>
          <p:cNvSpPr/>
          <p:nvPr/>
        </p:nvSpPr>
        <p:spPr>
          <a:xfrm>
            <a:off x="8648875" y="2465254"/>
            <a:ext cx="515211" cy="258993"/>
          </a:xfrm>
          <a:prstGeom prst="ellipse">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33"/>
          <p:cNvSpPr/>
          <p:nvPr/>
        </p:nvSpPr>
        <p:spPr>
          <a:xfrm>
            <a:off x="3584672" y="1948744"/>
            <a:ext cx="609359" cy="267736"/>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llipse 34"/>
          <p:cNvSpPr/>
          <p:nvPr/>
        </p:nvSpPr>
        <p:spPr>
          <a:xfrm>
            <a:off x="3335292" y="2328078"/>
            <a:ext cx="381662" cy="405517"/>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llipse 35"/>
          <p:cNvSpPr/>
          <p:nvPr/>
        </p:nvSpPr>
        <p:spPr>
          <a:xfrm>
            <a:off x="2987088" y="3199802"/>
            <a:ext cx="381662" cy="405517"/>
          </a:xfrm>
          <a:prstGeom prst="ellipse">
            <a:avLst/>
          </a:prstGeom>
          <a:solidFill>
            <a:schemeClr val="accent6">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Ellipse 36"/>
          <p:cNvSpPr/>
          <p:nvPr/>
        </p:nvSpPr>
        <p:spPr>
          <a:xfrm>
            <a:off x="4281340" y="2153054"/>
            <a:ext cx="381662" cy="405517"/>
          </a:xfrm>
          <a:prstGeom prst="ellipse">
            <a:avLst/>
          </a:prstGeom>
          <a:solidFill>
            <a:schemeClr val="accent2">
              <a:lumMod val="60000"/>
              <a:lumOff val="4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3424" y="924839"/>
            <a:ext cx="8585966" cy="523220"/>
          </a:xfrm>
          <a:prstGeom prst="rect">
            <a:avLst/>
          </a:prstGeom>
        </p:spPr>
        <p:txBody>
          <a:bodyPr wrap="square">
            <a:spAutoFit/>
          </a:bodyPr>
          <a:lstStyle/>
          <a:p>
            <a:r>
              <a:rPr lang="fr-FR" sz="1400" dirty="0">
                <a:latin typeface="Arial Narrow" panose="020B0606020202030204" pitchFamily="34" charset="0"/>
              </a:rPr>
              <a:t>Voici les principaux dessins et cartes chantiers en lien avec l’agriculture et l’alimentation qui permettent de décrire aux enfants comment passer du champ à l’assiette dans un monde qui a réussi sa transition.</a:t>
            </a:r>
          </a:p>
        </p:txBody>
      </p:sp>
      <p:sp>
        <p:nvSpPr>
          <p:cNvPr id="39" name="ZoneTexte 38"/>
          <p:cNvSpPr txBox="1"/>
          <p:nvPr/>
        </p:nvSpPr>
        <p:spPr>
          <a:xfrm>
            <a:off x="103424" y="4871963"/>
            <a:ext cx="8585966" cy="307777"/>
          </a:xfrm>
          <a:prstGeom prst="rect">
            <a:avLst/>
          </a:prstGeom>
          <a:noFill/>
        </p:spPr>
        <p:txBody>
          <a:bodyPr wrap="square" rtlCol="0">
            <a:spAutoFit/>
          </a:bodyPr>
          <a:lstStyle/>
          <a:p>
            <a:r>
              <a:rPr lang="fr-FR" sz="1400" b="1" dirty="0">
                <a:latin typeface="Calibri" panose="020F0502020204030204" pitchFamily="34" charset="0"/>
                <a:cs typeface="Calibri" panose="020F0502020204030204" pitchFamily="34" charset="0"/>
              </a:rPr>
              <a:t>Les objectifs pour atteindre la neutralité carbone en 2050 issus du scénario prospective Afterres 2050 de </a:t>
            </a:r>
            <a:r>
              <a:rPr lang="fr-FR" sz="1400" b="1" dirty="0" err="1">
                <a:latin typeface="Calibri" panose="020F0502020204030204" pitchFamily="34" charset="0"/>
                <a:cs typeface="Calibri" panose="020F0502020204030204" pitchFamily="34" charset="0"/>
              </a:rPr>
              <a:t>Solagro</a:t>
            </a:r>
            <a:r>
              <a:rPr lang="fr-FR" sz="1400" b="1" dirty="0">
                <a:latin typeface="Calibri" panose="020F0502020204030204" pitchFamily="34" charset="0"/>
                <a:cs typeface="Calibri" panose="020F0502020204030204" pitchFamily="34" charset="0"/>
              </a:rPr>
              <a:t> </a:t>
            </a:r>
          </a:p>
        </p:txBody>
      </p:sp>
      <p:sp>
        <p:nvSpPr>
          <p:cNvPr id="42" name="infrastructure urbaine + sociale"/>
          <p:cNvSpPr/>
          <p:nvPr/>
        </p:nvSpPr>
        <p:spPr>
          <a:xfrm>
            <a:off x="7899365" y="3237313"/>
            <a:ext cx="300810" cy="192995"/>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eau</a:t>
            </a:r>
            <a:endParaRPr sz="1000" cap="all" dirty="0">
              <a:latin typeface="Arial Narrow" panose="020B0606020202030204" pitchFamily="34" charset="0"/>
            </a:endParaRPr>
          </a:p>
        </p:txBody>
      </p:sp>
      <p:sp>
        <p:nvSpPr>
          <p:cNvPr id="43" name="infrastructure urbaine + sociale"/>
          <p:cNvSpPr/>
          <p:nvPr/>
        </p:nvSpPr>
        <p:spPr>
          <a:xfrm>
            <a:off x="4332440" y="3372412"/>
            <a:ext cx="515873" cy="175250"/>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déchet</a:t>
            </a:r>
            <a:endParaRPr sz="1000" cap="all" dirty="0">
              <a:latin typeface="Arial Narrow" panose="020B0606020202030204" pitchFamily="34" charset="0"/>
            </a:endParaRPr>
          </a:p>
        </p:txBody>
      </p:sp>
      <p:sp>
        <p:nvSpPr>
          <p:cNvPr id="44" name="infrastructure urbaine + sociale"/>
          <p:cNvSpPr/>
          <p:nvPr/>
        </p:nvSpPr>
        <p:spPr>
          <a:xfrm>
            <a:off x="8369391" y="3088612"/>
            <a:ext cx="515873" cy="175250"/>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énergie</a:t>
            </a:r>
            <a:endParaRPr sz="1000" cap="all" dirty="0">
              <a:latin typeface="Arial Narrow" panose="020B0606020202030204" pitchFamily="34" charset="0"/>
            </a:endParaRPr>
          </a:p>
        </p:txBody>
      </p:sp>
      <p:sp>
        <p:nvSpPr>
          <p:cNvPr id="45" name="infrastructure urbaine + sociale"/>
          <p:cNvSpPr/>
          <p:nvPr/>
        </p:nvSpPr>
        <p:spPr>
          <a:xfrm>
            <a:off x="9023447" y="3602882"/>
            <a:ext cx="827957" cy="169256"/>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biodiversité</a:t>
            </a:r>
            <a:endParaRPr sz="1000" cap="all" dirty="0">
              <a:latin typeface="Arial Narrow" panose="020B0606020202030204" pitchFamily="34" charset="0"/>
            </a:endParaRPr>
          </a:p>
        </p:txBody>
      </p:sp>
      <p:sp>
        <p:nvSpPr>
          <p:cNvPr id="46" name="infrastructure urbaine + sociale"/>
          <p:cNvSpPr/>
          <p:nvPr/>
        </p:nvSpPr>
        <p:spPr>
          <a:xfrm>
            <a:off x="9056029" y="2724247"/>
            <a:ext cx="450814" cy="147918"/>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océan</a:t>
            </a:r>
            <a:endParaRPr sz="1000" cap="all" dirty="0">
              <a:latin typeface="Arial Narrow" panose="020B0606020202030204" pitchFamily="34" charset="0"/>
            </a:endParaRPr>
          </a:p>
        </p:txBody>
      </p:sp>
      <p:sp>
        <p:nvSpPr>
          <p:cNvPr id="47" name="infrastructure urbaine + sociale"/>
          <p:cNvSpPr/>
          <p:nvPr/>
        </p:nvSpPr>
        <p:spPr>
          <a:xfrm>
            <a:off x="3675033" y="2640931"/>
            <a:ext cx="703337" cy="171763"/>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commerce</a:t>
            </a:r>
            <a:endParaRPr sz="1000" cap="all" dirty="0">
              <a:latin typeface="Arial Narrow" panose="020B0606020202030204" pitchFamily="34" charset="0"/>
            </a:endParaRPr>
          </a:p>
        </p:txBody>
      </p:sp>
      <p:sp>
        <p:nvSpPr>
          <p:cNvPr id="48" name="infrastructure urbaine + sociale"/>
          <p:cNvSpPr/>
          <p:nvPr/>
        </p:nvSpPr>
        <p:spPr>
          <a:xfrm>
            <a:off x="4209610" y="1948744"/>
            <a:ext cx="703337" cy="171763"/>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industrie</a:t>
            </a:r>
            <a:endParaRPr sz="1000" cap="all" dirty="0">
              <a:latin typeface="Arial Narrow" panose="020B0606020202030204" pitchFamily="34" charset="0"/>
            </a:endParaRPr>
          </a:p>
        </p:txBody>
      </p:sp>
      <p:sp>
        <p:nvSpPr>
          <p:cNvPr id="50" name="infrastructure urbaine + sociale"/>
          <p:cNvSpPr/>
          <p:nvPr/>
        </p:nvSpPr>
        <p:spPr>
          <a:xfrm>
            <a:off x="1721109" y="4424014"/>
            <a:ext cx="828331" cy="149060"/>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alimentation</a:t>
            </a:r>
            <a:endParaRPr sz="1000" cap="all" dirty="0">
              <a:latin typeface="Arial Narrow" panose="020B0606020202030204" pitchFamily="34" charset="0"/>
            </a:endParaRPr>
          </a:p>
        </p:txBody>
      </p:sp>
      <p:sp>
        <p:nvSpPr>
          <p:cNvPr id="60" name="infrastructure urbaine + sociale"/>
          <p:cNvSpPr/>
          <p:nvPr/>
        </p:nvSpPr>
        <p:spPr>
          <a:xfrm>
            <a:off x="2970546" y="3024372"/>
            <a:ext cx="491215" cy="153012"/>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école</a:t>
            </a:r>
            <a:endParaRPr sz="1000" cap="all" dirty="0">
              <a:latin typeface="Arial Narrow" panose="020B0606020202030204" pitchFamily="34" charset="0"/>
            </a:endParaRPr>
          </a:p>
        </p:txBody>
      </p:sp>
      <p:sp>
        <p:nvSpPr>
          <p:cNvPr id="62" name="infrastructure urbaine + sociale"/>
          <p:cNvSpPr/>
          <p:nvPr/>
        </p:nvSpPr>
        <p:spPr>
          <a:xfrm>
            <a:off x="3490694" y="4403463"/>
            <a:ext cx="1167100" cy="305398"/>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Comportements de consommation</a:t>
            </a:r>
            <a:endParaRPr sz="1000" cap="all" dirty="0">
              <a:latin typeface="Arial Narrow" panose="020B0606020202030204" pitchFamily="34" charset="0"/>
            </a:endParaRPr>
          </a:p>
        </p:txBody>
      </p:sp>
      <p:sp>
        <p:nvSpPr>
          <p:cNvPr id="63" name="ZoneTexte 62"/>
          <p:cNvSpPr txBox="1"/>
          <p:nvPr/>
        </p:nvSpPr>
        <p:spPr>
          <a:xfrm>
            <a:off x="103424" y="5184787"/>
            <a:ext cx="4177916" cy="1298235"/>
          </a:xfrm>
          <a:prstGeom prst="rect">
            <a:avLst/>
          </a:prstGeom>
          <a:solidFill>
            <a:srgbClr val="70AD47">
              <a:lumMod val="75000"/>
            </a:srgbClr>
          </a:solidFill>
        </p:spPr>
        <p:txBody>
          <a:bodyPr wrap="square" lIns="144000" tIns="36000" rIns="144000" bIns="0"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Agriculture et élevage en 2050</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 en agriculture biologique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45 % en agriculture intégrée : semis direct, couverts végétaux, faible recours aux engrais chimiques et pesticides</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10 % raisonnée</a:t>
            </a: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Élevage : -50 % de bœufs, -30 % de vaches</a:t>
            </a:r>
            <a:r>
              <a:rPr kumimoji="0" lang="fr-FR" sz="100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t> et de porcs, -20 % de poulets, +20 % de brebis et chèvres, avec respect</a:t>
            </a:r>
            <a:r>
              <a:rPr lang="fr-FR" sz="1000" kern="1200" dirty="0">
                <a:solidFill>
                  <a:prstClr val="white"/>
                </a:solidFill>
                <a:latin typeface="Calibri" panose="020F0502020204030204"/>
                <a:sym typeface="Wingdings" panose="05000000000000000000" pitchFamily="2" charset="2"/>
              </a:rPr>
              <a:t> du bien-être animal</a:t>
            </a:r>
            <a:endPar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endParaRPr>
          </a:p>
          <a:p>
            <a:pPr marL="266700" marR="0" lvl="0" indent="-26670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+ 500 000 emplois</a:t>
            </a:r>
          </a:p>
        </p:txBody>
      </p:sp>
      <p:pic>
        <p:nvPicPr>
          <p:cNvPr id="64" name="Image 63"/>
          <p:cNvPicPr>
            <a:picLocks noChangeAspect="1"/>
          </p:cNvPicPr>
          <p:nvPr/>
        </p:nvPicPr>
        <p:blipFill>
          <a:blip r:embed="rId3"/>
          <a:stretch>
            <a:fillRect/>
          </a:stretch>
        </p:blipFill>
        <p:spPr>
          <a:xfrm>
            <a:off x="3346853" y="5214601"/>
            <a:ext cx="668221" cy="247064"/>
          </a:xfrm>
          <a:prstGeom prst="rect">
            <a:avLst/>
          </a:prstGeom>
          <a:ln w="76200">
            <a:noFill/>
          </a:ln>
        </p:spPr>
      </p:pic>
      <p:sp>
        <p:nvSpPr>
          <p:cNvPr id="65" name="ZoneTexte 64"/>
          <p:cNvSpPr txBox="1"/>
          <p:nvPr/>
        </p:nvSpPr>
        <p:spPr>
          <a:xfrm>
            <a:off x="4451351" y="5184630"/>
            <a:ext cx="4065475" cy="1600438"/>
          </a:xfrm>
          <a:prstGeom prst="rect">
            <a:avLst/>
          </a:prstGeom>
          <a:solidFill>
            <a:srgbClr val="70AD47">
              <a:lumMod val="75000"/>
            </a:srgbClr>
          </a:solidFill>
        </p:spPr>
        <p:txBody>
          <a:bodyPr wrap="square" rtlCol="0">
            <a:spAutoFit/>
          </a:bodyPr>
          <a:lstStyle>
            <a:defPPr>
              <a:defRPr lang="en-US"/>
            </a:defPPr>
            <a:lvl1pPr>
              <a:defRPr sz="2400">
                <a:solidFill>
                  <a:schemeClr val="bg1"/>
                </a:solidFill>
              </a:defRPr>
            </a:lvl1p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Alimentation en 2050</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a:ln>
                  <a:noFill/>
                </a:ln>
                <a:solidFill>
                  <a:prstClr val="white"/>
                </a:solidFill>
                <a:effectLst/>
                <a:uLnTx/>
                <a:uFillTx/>
                <a:latin typeface="Calibri" panose="020F0502020204030204"/>
                <a:sym typeface="Wingdings" panose="05000000000000000000" pitchFamily="2" charset="2"/>
              </a:rPr>
              <a:t>1/3 de surconsommation</a:t>
            </a:r>
            <a:r>
              <a:rPr kumimoji="0" lang="fr-FR" sz="1050" b="0" i="0" u="none" strike="noStrike" kern="1200" cap="none" spc="0" normalizeH="0" noProof="0" dirty="0">
                <a:ln>
                  <a:noFill/>
                </a:ln>
                <a:solidFill>
                  <a:prstClr val="white"/>
                </a:solidFill>
                <a:effectLst/>
                <a:uLnTx/>
                <a:uFillTx/>
                <a:latin typeface="Calibri" panose="020F0502020204030204"/>
                <a:sym typeface="Wingdings" panose="05000000000000000000" pitchFamily="2" charset="2"/>
              </a:rPr>
              <a:t> en moins / obésité</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50" kern="1200" baseline="0" dirty="0">
                <a:solidFill>
                  <a:prstClr val="white"/>
                </a:solidFill>
                <a:latin typeface="Calibri" panose="020F0502020204030204"/>
                <a:sym typeface="Wingdings" panose="05000000000000000000" pitchFamily="2" charset="2"/>
              </a:rPr>
              <a:t>Diviser par 2 le gaspillage alimentaire </a:t>
            </a:r>
            <a:r>
              <a:rPr lang="fr-FR" sz="1050" kern="1200" baseline="0" dirty="0">
                <a:solidFill>
                  <a:srgbClr val="CC371B"/>
                </a:solidFill>
                <a:latin typeface="Calibri" panose="020F0502020204030204"/>
                <a:sym typeface="Wingdings" panose="05000000000000000000" pitchFamily="2" charset="2"/>
              </a:rPr>
              <a:t>(1/3 de pertes)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noProof="0" dirty="0">
                <a:ln>
                  <a:noFill/>
                </a:ln>
                <a:effectLst/>
                <a:uLnTx/>
                <a:uFillTx/>
                <a:latin typeface="Calibri" panose="020F0502020204030204"/>
                <a:sym typeface="Wingdings" panose="05000000000000000000" pitchFamily="2" charset="2"/>
              </a:rPr>
              <a:t>Diviser par 2 la consommation de viande et de produits laitiers</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50" kern="1200" dirty="0">
                <a:latin typeface="Calibri" panose="020F0502020204030204"/>
                <a:sym typeface="Wingdings" panose="05000000000000000000" pitchFamily="2" charset="2"/>
              </a:rPr>
              <a:t>Réduire d’1/4 la consommation de produits de la mer</a:t>
            </a: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05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050" b="0" i="0" u="none" strike="noStrike" kern="1200" cap="none" spc="0" normalizeH="0" noProof="0" dirty="0">
              <a:ln>
                <a:noFill/>
              </a:ln>
              <a:effectLst/>
              <a:uLnTx/>
              <a:uFillTx/>
              <a:latin typeface="Calibri" panose="020F0502020204030204"/>
              <a:sym typeface="Wingdings" panose="05000000000000000000" pitchFamily="2" charset="2"/>
            </a:endParaRPr>
          </a:p>
          <a:p>
            <a:pPr marL="443130" marR="0" lvl="0" indent="-443130" algn="l"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050" kern="1200" baseline="0" dirty="0">
              <a:latin typeface="Calibri" panose="020F0502020204030204"/>
              <a:sym typeface="Wingdings" panose="05000000000000000000" pitchFamily="2" charset="2"/>
            </a:endParaRPr>
          </a:p>
          <a:p>
            <a:pPr marR="0" lvl="0" algn="l" defTabSz="457200" eaLnBrk="1" fontAlgn="auto" latinLnBrk="0" hangingPunct="1">
              <a:lnSpc>
                <a:spcPct val="100000"/>
              </a:lnSpc>
              <a:spcBef>
                <a:spcPts val="0"/>
              </a:spcBef>
              <a:spcAft>
                <a:spcPts val="0"/>
              </a:spcAft>
              <a:buClrTx/>
              <a:buSzTx/>
              <a:tabLst/>
              <a:defRPr/>
            </a:pPr>
            <a:endParaRPr kumimoji="0" lang="fr-FR" sz="1050" b="0" i="0" u="none" strike="noStrike" kern="1200" cap="none" spc="0" normalizeH="0" noProof="0" dirty="0">
              <a:ln>
                <a:noFill/>
              </a:ln>
              <a:effectLst/>
              <a:uLnTx/>
              <a:uFillTx/>
              <a:latin typeface="Calibri" panose="020F0502020204030204"/>
              <a:sym typeface="Wingdings" panose="05000000000000000000" pitchFamily="2" charset="2"/>
            </a:endParaRPr>
          </a:p>
        </p:txBody>
      </p:sp>
      <p:pic>
        <p:nvPicPr>
          <p:cNvPr id="66" name="Image 65"/>
          <p:cNvPicPr>
            <a:picLocks noChangeAspect="1"/>
          </p:cNvPicPr>
          <p:nvPr/>
        </p:nvPicPr>
        <p:blipFill>
          <a:blip r:embed="rId3"/>
          <a:stretch>
            <a:fillRect/>
          </a:stretch>
        </p:blipFill>
        <p:spPr>
          <a:xfrm>
            <a:off x="7829541" y="5259695"/>
            <a:ext cx="662187" cy="244833"/>
          </a:xfrm>
          <a:prstGeom prst="rect">
            <a:avLst/>
          </a:prstGeom>
          <a:ln w="76200">
            <a:noFill/>
          </a:ln>
        </p:spPr>
      </p:pic>
      <p:sp>
        <p:nvSpPr>
          <p:cNvPr id="67" name="ZoneTexte 66"/>
          <p:cNvSpPr txBox="1"/>
          <p:nvPr/>
        </p:nvSpPr>
        <p:spPr>
          <a:xfrm>
            <a:off x="6417101" y="6184008"/>
            <a:ext cx="209972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spcBef>
                <a:spcPts val="0"/>
              </a:spcBef>
              <a:spcAft>
                <a:spcPts val="0"/>
              </a:spcAft>
              <a:buClrTx/>
              <a:buSzTx/>
              <a:buFontTx/>
              <a:buNone/>
              <a:tabLst/>
            </a:pPr>
            <a:r>
              <a:rPr kumimoji="0" lang="fr-FR" sz="9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2/3 de protéines végétales </a:t>
            </a:r>
            <a:br>
              <a:rPr kumimoji="0" lang="fr-FR" sz="9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br>
            <a:r>
              <a:rPr kumimoji="0" lang="fr-FR" sz="9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(céréale, légumineuse, fruit à coque)</a:t>
            </a:r>
          </a:p>
        </p:txBody>
      </p:sp>
      <p:sp>
        <p:nvSpPr>
          <p:cNvPr id="68" name="ZoneTexte 67"/>
          <p:cNvSpPr txBox="1"/>
          <p:nvPr/>
        </p:nvSpPr>
        <p:spPr>
          <a:xfrm>
            <a:off x="4364962" y="6142767"/>
            <a:ext cx="1756146"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spcBef>
                <a:spcPts val="0"/>
              </a:spcBef>
              <a:spcAft>
                <a:spcPts val="0"/>
              </a:spcAft>
              <a:buClrTx/>
              <a:buSzTx/>
              <a:buFontTx/>
              <a:buNone/>
              <a:tabLst/>
            </a:pPr>
            <a:r>
              <a:rPr kumimoji="0" lang="fr-FR" sz="1000" b="1" i="0" u="none" strike="noStrike" cap="none" spc="0" normalizeH="0" baseline="0" dirty="0">
                <a:ln>
                  <a:noFill/>
                </a:ln>
                <a:solidFill>
                  <a:schemeClr val="bg1"/>
                </a:solidFill>
                <a:effectLst/>
                <a:uFillTx/>
                <a:latin typeface="Aptos Narrow" panose="020B0004020202020204" pitchFamily="34" charset="0"/>
                <a:cs typeface="Calibri" panose="020F0502020204030204" pitchFamily="34" charset="0"/>
                <a:sym typeface="Helvetica Neue"/>
              </a:rPr>
              <a:t>1/3 de protéines animales (viande, œuf, lait, poisson)</a:t>
            </a:r>
          </a:p>
        </p:txBody>
      </p:sp>
      <p:pic>
        <p:nvPicPr>
          <p:cNvPr id="69" name="Image 68"/>
          <p:cNvPicPr>
            <a:picLocks noChangeAspect="1"/>
          </p:cNvPicPr>
          <p:nvPr/>
        </p:nvPicPr>
        <p:blipFill>
          <a:blip r:embed="rId4">
            <a:clrChange>
              <a:clrFrom>
                <a:srgbClr val="FFFFFF"/>
              </a:clrFrom>
              <a:clrTo>
                <a:srgbClr val="FFFFFF">
                  <a:alpha val="0"/>
                </a:srgbClr>
              </a:clrTo>
            </a:clrChange>
          </a:blip>
          <a:stretch>
            <a:fillRect/>
          </a:stretch>
        </p:blipFill>
        <p:spPr>
          <a:xfrm>
            <a:off x="5954710" y="6100100"/>
            <a:ext cx="641658" cy="630234"/>
          </a:xfrm>
          <a:prstGeom prst="rect">
            <a:avLst/>
          </a:prstGeom>
        </p:spPr>
      </p:pic>
      <p:sp>
        <p:nvSpPr>
          <p:cNvPr id="49" name="Ellipse 48"/>
          <p:cNvSpPr/>
          <p:nvPr/>
        </p:nvSpPr>
        <p:spPr>
          <a:xfrm>
            <a:off x="4950059" y="1555177"/>
            <a:ext cx="438002" cy="817876"/>
          </a:xfrm>
          <a:prstGeom prst="ellips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infrastructure urbaine + sociale"/>
          <p:cNvSpPr/>
          <p:nvPr/>
        </p:nvSpPr>
        <p:spPr>
          <a:xfrm>
            <a:off x="5238205" y="1694035"/>
            <a:ext cx="670890" cy="187162"/>
          </a:xfrm>
          <a:prstGeom prst="rect">
            <a:avLst/>
          </a:prstGeom>
          <a:solidFill>
            <a:schemeClr val="accent6">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0638" tIns="20638" rIns="20638" bIns="20638" anchor="ctr"/>
          <a:lstStyle>
            <a:lvl1pPr defTabSz="825500">
              <a:defRPr sz="3200">
                <a:solidFill>
                  <a:srgbClr val="FFFFFF"/>
                </a:solidFill>
                <a:latin typeface="Lulo Clean One"/>
                <a:ea typeface="Lulo Clean One"/>
                <a:cs typeface="Lulo Clean One"/>
                <a:sym typeface="Lulo Clean One"/>
              </a:defRPr>
            </a:lvl1pPr>
          </a:lstStyle>
          <a:p>
            <a:r>
              <a:rPr lang="fr-FR" sz="1000" cap="all" dirty="0">
                <a:latin typeface="Arial Narrow" panose="020B0606020202030204" pitchFamily="34" charset="0"/>
              </a:rPr>
              <a:t>sécurité</a:t>
            </a:r>
            <a:endParaRPr sz="1000" cap="all" dirty="0">
              <a:latin typeface="Arial Narrow" panose="020B0606020202030204" pitchFamily="34" charset="0"/>
            </a:endParaRPr>
          </a:p>
        </p:txBody>
      </p:sp>
      <p:sp>
        <p:nvSpPr>
          <p:cNvPr id="51" name="Ellipse 50"/>
          <p:cNvSpPr/>
          <p:nvPr/>
        </p:nvSpPr>
        <p:spPr>
          <a:xfrm rot="1082849">
            <a:off x="5534061" y="2141919"/>
            <a:ext cx="725137" cy="546476"/>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Ellipse 51"/>
          <p:cNvSpPr/>
          <p:nvPr/>
        </p:nvSpPr>
        <p:spPr>
          <a:xfrm rot="18494247">
            <a:off x="6949415" y="3552977"/>
            <a:ext cx="319063" cy="548115"/>
          </a:xfrm>
          <a:prstGeom prst="ellipse">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Ellipse 52"/>
          <p:cNvSpPr/>
          <p:nvPr/>
        </p:nvSpPr>
        <p:spPr>
          <a:xfrm>
            <a:off x="7829541" y="3463277"/>
            <a:ext cx="407154" cy="216201"/>
          </a:xfrm>
          <a:prstGeom prst="ellipse">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Ellipse 53"/>
          <p:cNvSpPr/>
          <p:nvPr/>
        </p:nvSpPr>
        <p:spPr>
          <a:xfrm>
            <a:off x="7309620" y="3024372"/>
            <a:ext cx="108005" cy="92589"/>
          </a:xfrm>
          <a:prstGeom prst="ellipse">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Ellipse 54"/>
          <p:cNvSpPr/>
          <p:nvPr/>
        </p:nvSpPr>
        <p:spPr>
          <a:xfrm>
            <a:off x="5377840" y="3964121"/>
            <a:ext cx="126593" cy="131656"/>
          </a:xfrm>
          <a:prstGeom prst="ellipse">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6" name="Ellipse 55"/>
          <p:cNvSpPr/>
          <p:nvPr/>
        </p:nvSpPr>
        <p:spPr>
          <a:xfrm>
            <a:off x="5151203" y="3774239"/>
            <a:ext cx="174982" cy="189882"/>
          </a:xfrm>
          <a:prstGeom prst="ellipse">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Ellipse 56"/>
          <p:cNvSpPr/>
          <p:nvPr/>
        </p:nvSpPr>
        <p:spPr>
          <a:xfrm>
            <a:off x="9396442" y="2153054"/>
            <a:ext cx="373052" cy="312200"/>
          </a:xfrm>
          <a:prstGeom prst="ellipse">
            <a:avLst/>
          </a:prstGeom>
          <a:solidFill>
            <a:srgbClr val="9FF89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Rectangle 57"/>
          <p:cNvSpPr/>
          <p:nvPr/>
        </p:nvSpPr>
        <p:spPr>
          <a:xfrm>
            <a:off x="92239" y="681603"/>
            <a:ext cx="9543079" cy="307777"/>
          </a:xfrm>
          <a:prstGeom prst="rect">
            <a:avLst/>
          </a:prstGeom>
        </p:spPr>
        <p:txBody>
          <a:bodyPr wrap="square">
            <a:spAutoFit/>
          </a:bodyPr>
          <a:lstStyle/>
          <a:p>
            <a:r>
              <a:rPr lang="fr-FR" sz="1400" dirty="0">
                <a:latin typeface="Arial Narrow" panose="020B0606020202030204" pitchFamily="34" charset="0"/>
              </a:rPr>
              <a:t>Pour acquérir l’outil et vous former contacter l’association renaissance écologique </a:t>
            </a:r>
            <a:r>
              <a:rPr lang="fr-FR" sz="1400" dirty="0">
                <a:latin typeface="Arial Narrow" panose="020B0606020202030204" pitchFamily="34" charset="0"/>
                <a:hlinkClick r:id="rId5"/>
              </a:rPr>
              <a:t>https://renaissanceecologique.org/</a:t>
            </a:r>
            <a:r>
              <a:rPr lang="fr-FR" sz="1400" dirty="0">
                <a:latin typeface="Arial Narrow" panose="020B0606020202030204" pitchFamily="34" charset="0"/>
              </a:rPr>
              <a:t> .</a:t>
            </a:r>
          </a:p>
        </p:txBody>
      </p:sp>
    </p:spTree>
    <p:extLst>
      <p:ext uri="{BB962C8B-B14F-4D97-AF65-F5344CB8AC3E}">
        <p14:creationId xmlns:p14="http://schemas.microsoft.com/office/powerpoint/2010/main" val="4088086909"/>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629b32f6b77c92fc89ebfc5a38f05e4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dbce1c3e2466e18a7602686ee6f725fa"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F72631-0B84-4F70-BCEC-8B4D2AC9BE0E}">
  <ds:schemaRefs>
    <ds:schemaRef ds:uri="http://purl.org/dc/dcmitype/"/>
    <ds:schemaRef ds:uri="http://schemas.microsoft.com/office/2006/metadata/properties"/>
    <ds:schemaRef ds:uri="http://purl.org/dc/elements/1.1/"/>
    <ds:schemaRef ds:uri="http://schemas.microsoft.com/office/2006/documentManagement/types"/>
    <ds:schemaRef ds:uri="9266256a-98fa-424e-872b-6985db9b882c"/>
    <ds:schemaRef ds:uri="http://schemas.openxmlformats.org/package/2006/metadata/core-properties"/>
    <ds:schemaRef ds:uri="http://purl.org/dc/terms/"/>
    <ds:schemaRef ds:uri="http://schemas.microsoft.com/office/infopath/2007/PartnerControls"/>
    <ds:schemaRef ds:uri="0593265d-43d0-41f1-bf90-71663c214a05"/>
    <ds:schemaRef ds:uri="http://www.w3.org/XML/1998/namespace"/>
  </ds:schemaRefs>
</ds:datastoreItem>
</file>

<file path=customXml/itemProps2.xml><?xml version="1.0" encoding="utf-8"?>
<ds:datastoreItem xmlns:ds="http://schemas.openxmlformats.org/officeDocument/2006/customXml" ds:itemID="{4726CCB3-15D3-4B8A-A856-023199D16540}">
  <ds:schemaRefs>
    <ds:schemaRef ds:uri="http://schemas.microsoft.com/sharepoint/v3/contenttype/forms"/>
  </ds:schemaRefs>
</ds:datastoreItem>
</file>

<file path=customXml/itemProps3.xml><?xml version="1.0" encoding="utf-8"?>
<ds:datastoreItem xmlns:ds="http://schemas.openxmlformats.org/officeDocument/2006/customXml" ds:itemID="{FDC9BA98-AE5D-4FF5-B821-57D3297900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7764</TotalTime>
  <Words>4291</Words>
  <Application>Microsoft Office PowerPoint</Application>
  <PresentationFormat>Format A4 (210 x 297 mm)</PresentationFormat>
  <Paragraphs>376</Paragraphs>
  <Slides>43</Slides>
  <Notes>8</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43</vt:i4>
      </vt:variant>
    </vt:vector>
  </HeadingPairs>
  <TitlesOfParts>
    <vt:vector size="53" baseType="lpstr">
      <vt:lpstr>Aptos Narrow</vt:lpstr>
      <vt:lpstr>Arial</vt:lpstr>
      <vt:lpstr>Arial Narrow</vt:lpstr>
      <vt:lpstr>Bahnschrift</vt:lpstr>
      <vt:lpstr>Bahnschrift SemiBold</vt:lpstr>
      <vt:lpstr>Calibri</vt:lpstr>
      <vt:lpstr>Calibri Light</vt:lpstr>
      <vt:lpstr>Helvetica Neue</vt:lpstr>
      <vt:lpstr>Helvetica Neue Medium</vt:lpstr>
      <vt:lpstr>Thème Office</vt:lpstr>
      <vt:lpstr>Présentation PowerPoint</vt:lpstr>
      <vt:lpstr>Présentation PowerPoint</vt:lpstr>
      <vt:lpstr>Présentation PowerPoint</vt:lpstr>
      <vt:lpstr>Présentation PowerPoint</vt:lpstr>
      <vt:lpstr>Présentation PowerPoint</vt:lpstr>
      <vt:lpstr>Présentation PowerPoint</vt:lpstr>
      <vt:lpstr>Les émissions de gaz à effet de serre d’un français</vt:lpstr>
      <vt:lpstr>Les émissions de gaz à effet de serre de l’alimentation et l’agriculture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Imagiers alimentation agriculture  cycle 1 (maternelle)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Imagiers alimentation agriculture  cycle 2 (CP-CE2) et cycle 3 (CM1-6ème)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Imagiers déplacements en format A6</dc:title>
  <dc:creator>AMBLARD chrystelle</dc:creator>
  <cp:lastModifiedBy>Amblard Chrystelle</cp:lastModifiedBy>
  <cp:revision>129</cp:revision>
  <cp:lastPrinted>2025-12-03T17:55:21Z</cp:lastPrinted>
  <dcterms:created xsi:type="dcterms:W3CDTF">2025-04-28T13:09:44Z</dcterms:created>
  <dcterms:modified xsi:type="dcterms:W3CDTF">2026-02-20T16:28:51Z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0x01010042CE7A2E6FCAEE4BAE9118E9D112F658</vt:lpwstr>
  </property>
  <property fmtid="{D5CDD505-2E9C-101B-9397-08002B2CF9AE}" pid="3" name="MediaServiceImageTags">
    <vt:lpwstr/>
  </property>
</Properties>
</file>